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</p:sldMasterIdLst>
  <p:sldIdLst>
    <p:sldId id="500" r:id="rId2"/>
    <p:sldId id="257" r:id="rId3"/>
    <p:sldId id="258" r:id="rId4"/>
    <p:sldId id="259" r:id="rId5"/>
    <p:sldId id="260" r:id="rId6"/>
    <p:sldId id="261" r:id="rId7"/>
    <p:sldId id="498" r:id="rId8"/>
    <p:sldId id="263" r:id="rId9"/>
    <p:sldId id="49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</p:sldIdLst>
  <p:sldSz cx="10693400" cy="7556500"/>
  <p:notesSz cx="10693400" cy="7556500"/>
  <p:embeddedFontLst>
    <p:embeddedFont>
      <p:font typeface="Franklin Gothic Medium" pitchFamily="34" charset="0"/>
      <p:regular r:id="rId244"/>
      <p:italic r:id="rId245"/>
    </p:embeddedFont>
    <p:embeddedFont>
      <p:font typeface="Calibri" pitchFamily="34" charset="0"/>
      <p:regular r:id="rId246"/>
      <p:bold r:id="rId247"/>
      <p:italic r:id="rId248"/>
      <p:boldItalic r:id="rId249"/>
    </p:embeddedFont>
    <p:embeddedFont>
      <p:font typeface="Franklin Gothic Book" pitchFamily="34" charset="0"/>
      <p:regular r:id="rId250"/>
      <p:italic r:id="rId251"/>
    </p:embeddedFont>
    <p:embeddedFont>
      <p:font typeface="Gill Sans MT" pitchFamily="34" charset="0"/>
      <p:regular r:id="rId252"/>
      <p:bold r:id="rId253"/>
      <p:italic r:id="rId254"/>
      <p:boldItalic r:id="rId255"/>
    </p:embeddedFont>
  </p:embeddedFontLst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>
      <p:cViewPr>
        <p:scale>
          <a:sx n="82" d="100"/>
          <a:sy n="82" d="100"/>
        </p:scale>
        <p:origin x="-109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font" Target="fonts/font11.fntdata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font" Target="fonts/font1.fntdata"/><Relationship Id="rId249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7.fntdata"/><Relationship Id="rId255" Type="http://schemas.openxmlformats.org/officeDocument/2006/relationships/font" Target="fonts/font12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font" Target="fonts/font2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8.fntdata"/><Relationship Id="rId256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9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10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917649"/>
            <a:ext cx="4177109" cy="46388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783" y="-1019"/>
            <a:ext cx="10696183" cy="755751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955568" y="1906648"/>
            <a:ext cx="6605751" cy="1326967"/>
          </a:xfrm>
        </p:spPr>
        <p:txBody>
          <a:bodyPr bIns="10428"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417691" y="2722594"/>
            <a:ext cx="7614406" cy="362795"/>
          </a:xfrm>
        </p:spPr>
        <p:txBody>
          <a:bodyPr tIns="10428">
            <a:normAutofit/>
          </a:bodyPr>
          <a:lstStyle>
            <a:lvl1pPr marL="0" indent="0" algn="l">
              <a:buNone/>
              <a:defRPr kumimoji="0" lang="en-US" sz="1600" b="0" i="0" u="none" strike="noStrike" kern="1200" cap="all" spc="456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42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302611"/>
            <a:ext cx="2406015" cy="5154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302611"/>
            <a:ext cx="7039822" cy="5154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783" y="-1019"/>
            <a:ext cx="10696183" cy="755751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917649"/>
            <a:ext cx="4177109" cy="463885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958242" y="1902609"/>
            <a:ext cx="6608521" cy="1330496"/>
          </a:xfrm>
        </p:spPr>
        <p:txBody>
          <a:bodyPr bIns="10428" anchor="b"/>
          <a:lstStyle>
            <a:lvl1pPr algn="l">
              <a:def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427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422222" y="2719705"/>
            <a:ext cx="7613701" cy="362712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600" b="0" i="0" u="none" strike="noStrike" kern="1200" cap="all" spc="456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2139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7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5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69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3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497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42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2406" y="1209040"/>
            <a:ext cx="3742690" cy="409058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6408" y="1209040"/>
            <a:ext cx="3742690" cy="409058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1209040"/>
            <a:ext cx="3742690" cy="60452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b="0" kern="1200" cap="all" spc="456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521391" indent="0">
              <a:buNone/>
              <a:defRPr sz="2300" b="1"/>
            </a:lvl2pPr>
            <a:lvl3pPr marL="1042782" indent="0">
              <a:buNone/>
              <a:defRPr sz="2100" b="1"/>
            </a:lvl3pPr>
            <a:lvl4pPr marL="1564173" indent="0">
              <a:buNone/>
              <a:defRPr sz="1800" b="1"/>
            </a:lvl4pPr>
            <a:lvl5pPr marL="2085564" indent="0">
              <a:buNone/>
              <a:defRPr sz="1800" b="1"/>
            </a:lvl5pPr>
            <a:lvl6pPr marL="2606954" indent="0">
              <a:buNone/>
              <a:defRPr sz="1800" b="1"/>
            </a:lvl6pPr>
            <a:lvl7pPr marL="3128345" indent="0">
              <a:buNone/>
              <a:defRPr sz="1800" b="1"/>
            </a:lvl7pPr>
            <a:lvl8pPr marL="3649736" indent="0">
              <a:buNone/>
              <a:defRPr sz="1800" b="1"/>
            </a:lvl8pPr>
            <a:lvl9pPr marL="4171127" indent="0">
              <a:buNone/>
              <a:defRPr sz="1800" b="1"/>
            </a:lvl9pPr>
          </a:lstStyle>
          <a:p>
            <a:pPr marL="0" lvl="0" indent="0" algn="l" defTabSz="104278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7950" y="1875185"/>
            <a:ext cx="3742690" cy="342561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6408" y="1209040"/>
            <a:ext cx="3742690" cy="60452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b="0" kern="1200" cap="all" spc="456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521391" indent="0">
              <a:buNone/>
              <a:defRPr sz="2300" b="1"/>
            </a:lvl2pPr>
            <a:lvl3pPr marL="1042782" indent="0">
              <a:buNone/>
              <a:defRPr sz="2100" b="1"/>
            </a:lvl3pPr>
            <a:lvl4pPr marL="1564173" indent="0">
              <a:buNone/>
              <a:defRPr sz="1800" b="1"/>
            </a:lvl4pPr>
            <a:lvl5pPr marL="2085564" indent="0">
              <a:buNone/>
              <a:defRPr sz="1800" b="1"/>
            </a:lvl5pPr>
            <a:lvl6pPr marL="2606954" indent="0">
              <a:buNone/>
              <a:defRPr sz="1800" b="1"/>
            </a:lvl6pPr>
            <a:lvl7pPr marL="3128345" indent="0">
              <a:buNone/>
              <a:defRPr sz="1800" b="1"/>
            </a:lvl7pPr>
            <a:lvl8pPr marL="3649736" indent="0">
              <a:buNone/>
              <a:defRPr sz="1800" b="1"/>
            </a:lvl8pPr>
            <a:lvl9pPr marL="4171127" indent="0">
              <a:buNone/>
              <a:defRPr sz="1800" b="1"/>
            </a:lvl9pPr>
          </a:lstStyle>
          <a:p>
            <a:pPr marL="0" lvl="0" indent="0" algn="l" defTabSz="104278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96408" y="1875185"/>
            <a:ext cx="3742690" cy="342561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917649"/>
            <a:ext cx="4177109" cy="46388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738599" y="-738597"/>
            <a:ext cx="7556500" cy="9033699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marL="0" algn="ctr" defTabSz="1042782" rtl="0" eaLnBrk="1" latinLnBrk="0" hangingPunct="1"/>
            <a:endParaRPr lang="en-US" sz="21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917932" y="1736633"/>
            <a:ext cx="6095238" cy="1200387"/>
          </a:xfrm>
        </p:spPr>
        <p:txBody>
          <a:bodyPr bIns="0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427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4338" y="2885653"/>
            <a:ext cx="4452986" cy="36633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17885" y="2482896"/>
            <a:ext cx="6776650" cy="686800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21391" indent="0">
              <a:buNone/>
              <a:defRPr sz="1400"/>
            </a:lvl2pPr>
            <a:lvl3pPr marL="1042782" indent="0">
              <a:buNone/>
              <a:defRPr sz="1100"/>
            </a:lvl3pPr>
            <a:lvl4pPr marL="1564173" indent="0">
              <a:buNone/>
              <a:defRPr sz="1000"/>
            </a:lvl4pPr>
            <a:lvl5pPr marL="2085564" indent="0">
              <a:buNone/>
              <a:defRPr sz="1000"/>
            </a:lvl5pPr>
            <a:lvl6pPr marL="2606954" indent="0">
              <a:buNone/>
              <a:defRPr sz="1000"/>
            </a:lvl6pPr>
            <a:lvl7pPr marL="3128345" indent="0">
              <a:buNone/>
              <a:defRPr sz="1000"/>
            </a:lvl7pPr>
            <a:lvl8pPr marL="3649736" indent="0">
              <a:buNone/>
              <a:defRPr sz="1000"/>
            </a:lvl8pPr>
            <a:lvl9pPr marL="4171127" indent="0">
              <a:buNone/>
              <a:defRPr sz="1000"/>
            </a:lvl9pPr>
          </a:lstStyle>
          <a:p>
            <a:pPr marL="0" marR="0" lvl="0" indent="0" algn="l" defTabSz="1042782" rtl="0" eaLnBrk="1" fontAlgn="auto" latinLnBrk="0" hangingPunct="1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372599" y="0"/>
            <a:ext cx="8320802" cy="7556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208556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917649"/>
            <a:ext cx="4177109" cy="46388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562424"/>
            <a:ext cx="4177109" cy="199407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28" y="1892432"/>
            <a:ext cx="6416040" cy="955795"/>
          </a:xfrm>
        </p:spPr>
        <p:txBody>
          <a:bodyPr anchor="b"/>
          <a:lstStyle>
            <a:lvl1pPr algn="l">
              <a:defRPr sz="32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337236" y="2402620"/>
            <a:ext cx="7129571" cy="81610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521391" indent="0">
              <a:buNone/>
              <a:defRPr sz="1400"/>
            </a:lvl2pPr>
            <a:lvl3pPr marL="1042782" indent="0">
              <a:buNone/>
              <a:defRPr sz="1100"/>
            </a:lvl3pPr>
            <a:lvl4pPr marL="1564173" indent="0">
              <a:buNone/>
              <a:defRPr sz="1000"/>
            </a:lvl4pPr>
            <a:lvl5pPr marL="2085564" indent="0">
              <a:buNone/>
              <a:defRPr sz="1000"/>
            </a:lvl5pPr>
            <a:lvl6pPr marL="2606954" indent="0">
              <a:buNone/>
              <a:defRPr sz="1000"/>
            </a:lvl6pPr>
            <a:lvl7pPr marL="3128345" indent="0">
              <a:buNone/>
              <a:defRPr sz="1000"/>
            </a:lvl7pPr>
            <a:lvl8pPr marL="3649736" indent="0">
              <a:buNone/>
              <a:defRPr sz="1000"/>
            </a:lvl8pPr>
            <a:lvl9pPr marL="41711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785" y="5565049"/>
            <a:ext cx="4179895" cy="1991452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783" y="5565776"/>
            <a:ext cx="10696183" cy="199072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78" tIns="52139" rIns="104278" bIns="52139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2406" y="403013"/>
            <a:ext cx="8795322" cy="604520"/>
          </a:xfrm>
          <a:prstGeom prst="rect">
            <a:avLst/>
          </a:prstGeom>
        </p:spPr>
        <p:txBody>
          <a:bodyPr vert="horz" lIns="104278" tIns="52139" rIns="104278" bIns="52139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1212730"/>
            <a:ext cx="8795322" cy="3944463"/>
          </a:xfrm>
          <a:prstGeom prst="rect">
            <a:avLst/>
          </a:prstGeom>
        </p:spPr>
        <p:txBody>
          <a:bodyPr vert="horz" lIns="104278" tIns="52139" rIns="104278" bIns="5213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35255" y="6468364"/>
            <a:ext cx="2545029" cy="221657"/>
          </a:xfrm>
          <a:prstGeom prst="rect">
            <a:avLst/>
          </a:prstGeom>
        </p:spPr>
        <p:txBody>
          <a:bodyPr vert="horz" lIns="104278" tIns="52139" rIns="104278" bIns="52139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3537" y="6925273"/>
            <a:ext cx="5524923" cy="302260"/>
          </a:xfrm>
          <a:prstGeom prst="rect">
            <a:avLst/>
          </a:prstGeom>
        </p:spPr>
        <p:txBody>
          <a:bodyPr vert="horz" lIns="104278" tIns="52139" rIns="104278" bIns="52139" rtlCol="0" anchor="ctr"/>
          <a:lstStyle>
            <a:lvl1pPr algn="r">
              <a:defRPr sz="1100" cap="all" spc="228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4547" y="6799332"/>
            <a:ext cx="588137" cy="554143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10428" tIns="10428" rIns="10428" bIns="10428" rtlCol="0" anchor="ctr">
            <a:normAutofit/>
          </a:bodyPr>
          <a:lstStyle>
            <a:lvl1pPr algn="ctr">
              <a:defRPr sz="19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042782" rtl="0" eaLnBrk="1" latinLnBrk="0" hangingPunct="1"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43" indent="-391043" algn="l" defTabSz="1042782" rtl="0" eaLnBrk="1" latinLnBrk="0" hangingPunct="1">
        <a:spcBef>
          <a:spcPts val="912"/>
        </a:spcBef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" indent="-198129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8824" indent="-187701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19519" indent="-187701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80215" indent="-198129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1338" indent="-198129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317" indent="-187701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04012" indent="-187701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852" indent="-187701" algn="l" defTabSz="1042782" rtl="0" eaLnBrk="1" latinLnBrk="0" hangingPunct="1">
        <a:spcBef>
          <a:spcPts val="34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91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82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73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564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954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345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736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127" algn="l" defTabSz="10427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347413"/>
            <a:ext cx="9089390" cy="1510179"/>
          </a:xfrm>
        </p:spPr>
        <p:txBody>
          <a:bodyPr>
            <a:normAutofit/>
          </a:bodyPr>
          <a:lstStyle/>
          <a:p>
            <a:r>
              <a:rPr lang="en-US" sz="6800" dirty="0"/>
              <a:t>ML LAB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Assignment 3</a:t>
            </a:r>
            <a:endParaRPr lang="en-IN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2280296" y="2868918"/>
            <a:ext cx="7614406" cy="13728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Name: </a:t>
            </a:r>
            <a:r>
              <a:rPr lang="en-US" dirty="0" err="1" smtClean="0"/>
              <a:t>Swapnil</a:t>
            </a:r>
            <a:r>
              <a:rPr lang="en-US" dirty="0" smtClean="0"/>
              <a:t> </a:t>
            </a:r>
            <a:r>
              <a:rPr lang="en-US" dirty="0" err="1" smtClean="0"/>
              <a:t>Ghosh</a:t>
            </a:r>
            <a:endParaRPr lang="en-US" dirty="0" smtClean="0"/>
          </a:p>
          <a:p>
            <a:r>
              <a:rPr lang="en-US" dirty="0" smtClean="0"/>
              <a:t>Roll: 001911001067</a:t>
            </a:r>
          </a:p>
          <a:p>
            <a:r>
              <a:rPr lang="en-US" dirty="0" smtClean="0"/>
              <a:t>DEPT: IT</a:t>
            </a:r>
          </a:p>
          <a:p>
            <a:r>
              <a:rPr lang="en-US" dirty="0" smtClean="0"/>
              <a:t>Year: 4th</a:t>
            </a:r>
          </a:p>
        </p:txBody>
      </p:sp>
    </p:spTree>
    <p:extLst>
      <p:ext uri="{BB962C8B-B14F-4D97-AF65-F5344CB8AC3E}">
        <p14:creationId xmlns:p14="http://schemas.microsoft.com/office/powerpoint/2010/main" val="40262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98132"/>
            <a:ext cx="8667750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spc="114" dirty="0"/>
              <a:t>GAUSSIAN</a:t>
            </a:r>
            <a:r>
              <a:rPr sz="2100" spc="270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5" dirty="0"/>
              <a:t>PARAMETER</a:t>
            </a:r>
            <a:r>
              <a:rPr sz="2100" spc="105" dirty="0"/>
              <a:t> </a:t>
            </a:r>
            <a:r>
              <a:rPr sz="2100" spc="109" dirty="0"/>
              <a:t>TUNING)-</a:t>
            </a:r>
            <a:r>
              <a:rPr sz="2100" spc="275" dirty="0"/>
              <a:t> </a:t>
            </a:r>
            <a:r>
              <a:rPr sz="2100" spc="105" dirty="0"/>
              <a:t>CONFUSION</a:t>
            </a:r>
            <a:r>
              <a:rPr sz="2100" spc="275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345910" y="3369947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3700" y="1176241"/>
            <a:ext cx="9529688" cy="3717052"/>
            <a:chOff x="795715" y="1919723"/>
            <a:chExt cx="9529688" cy="371705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715" y="1919723"/>
              <a:ext cx="4956070" cy="37170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2115" y="2262016"/>
              <a:ext cx="4043288" cy="3032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494" y="399850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665" y="1286574"/>
            <a:ext cx="9148072" cy="377185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00" y="1217904"/>
            <a:ext cx="7018887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476" y="882650"/>
            <a:ext cx="9886449" cy="414507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632" y="1041941"/>
            <a:ext cx="9060136" cy="623648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145" y="992539"/>
            <a:ext cx="9479111" cy="632830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8100" y="957495"/>
            <a:ext cx="6934200" cy="4408785"/>
            <a:chOff x="637310" y="827189"/>
            <a:chExt cx="9418955" cy="6391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310" y="827189"/>
              <a:ext cx="9418779" cy="63909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430" y="3495281"/>
              <a:ext cx="4143120" cy="34813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57430" y="3495281"/>
              <a:ext cx="4143375" cy="3481704"/>
            </a:xfrm>
            <a:custGeom>
              <a:avLst/>
              <a:gdLst/>
              <a:ahLst/>
              <a:cxnLst/>
              <a:rect l="l" t="t" r="r" b="b"/>
              <a:pathLst>
                <a:path w="4143375" h="3481704">
                  <a:moveTo>
                    <a:pt x="0" y="0"/>
                  </a:moveTo>
                  <a:lnTo>
                    <a:pt x="4143222" y="0"/>
                  </a:lnTo>
                  <a:lnTo>
                    <a:pt x="4143222" y="3481235"/>
                  </a:lnTo>
                  <a:lnTo>
                    <a:pt x="0" y="3481235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29" y="3184224"/>
            <a:ext cx="284162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95" dirty="0">
                <a:latin typeface="Calibri"/>
                <a:cs typeface="Calibri"/>
              </a:rPr>
              <a:t>VGG-</a:t>
            </a:r>
            <a:r>
              <a:rPr sz="7000" spc="-1480" dirty="0">
                <a:latin typeface="Calibri"/>
                <a:cs typeface="Calibri"/>
              </a:rPr>
              <a:t>1</a:t>
            </a:r>
            <a:r>
              <a:rPr sz="7000" spc="390" dirty="0">
                <a:latin typeface="Calibri"/>
                <a:cs typeface="Calibri"/>
              </a:rPr>
              <a:t>6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20" y="1204958"/>
            <a:ext cx="9944560" cy="379249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26" y="1062633"/>
            <a:ext cx="8924148" cy="370621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837583"/>
            <a:ext cx="10075299" cy="38813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32" y="3072977"/>
            <a:ext cx="870013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765128" marR="5079" indent="-1753064">
              <a:lnSpc>
                <a:spcPts val="4779"/>
              </a:lnSpc>
              <a:spcBef>
                <a:spcPts val="925"/>
              </a:spcBef>
              <a:tabLst>
                <a:tab pos="3212787" algn="l"/>
                <a:tab pos="3839471" algn="l"/>
                <a:tab pos="6192552" algn="l"/>
              </a:tabLst>
            </a:pPr>
            <a:r>
              <a:rPr sz="4700" spc="-55" dirty="0">
                <a:latin typeface="Calibri"/>
                <a:cs typeface="Calibri"/>
              </a:rPr>
              <a:t>HMM</a:t>
            </a:r>
            <a:r>
              <a:rPr sz="4700" spc="-210" dirty="0">
                <a:latin typeface="Calibri"/>
                <a:cs typeface="Calibri"/>
              </a:rPr>
              <a:t> </a:t>
            </a:r>
            <a:r>
              <a:rPr sz="4700" spc="340" dirty="0">
                <a:latin typeface="Calibri"/>
                <a:cs typeface="Calibri"/>
              </a:rPr>
              <a:t>WITH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60" dirty="0">
                <a:latin typeface="Calibri"/>
                <a:cs typeface="Calibri"/>
              </a:rPr>
              <a:t>MIXTURE </a:t>
            </a:r>
            <a:r>
              <a:rPr sz="4700" spc="75" dirty="0">
                <a:latin typeface="Calibri"/>
                <a:cs typeface="Calibri"/>
              </a:rPr>
              <a:t>MODEL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330" dirty="0">
                <a:latin typeface="Calibri"/>
                <a:cs typeface="Calibri"/>
              </a:rPr>
              <a:t>EMISSIONS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704" y="1568450"/>
            <a:ext cx="9852505" cy="3570278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781" y="1934798"/>
            <a:ext cx="8085839" cy="34051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4781" y="811364"/>
            <a:ext cx="9844406" cy="6477000"/>
            <a:chOff x="424781" y="811364"/>
            <a:chExt cx="9844405" cy="647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781" y="811364"/>
              <a:ext cx="9843836" cy="6476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5" y="3963238"/>
              <a:ext cx="3563048" cy="29939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44995" y="3963238"/>
              <a:ext cx="3563620" cy="2994025"/>
            </a:xfrm>
            <a:custGeom>
              <a:avLst/>
              <a:gdLst/>
              <a:ahLst/>
              <a:cxnLst/>
              <a:rect l="l" t="t" r="r" b="b"/>
              <a:pathLst>
                <a:path w="3563620" h="2994025">
                  <a:moveTo>
                    <a:pt x="0" y="0"/>
                  </a:moveTo>
                  <a:lnTo>
                    <a:pt x="3562997" y="0"/>
                  </a:lnTo>
                  <a:lnTo>
                    <a:pt x="3562997" y="2993872"/>
                  </a:lnTo>
                  <a:lnTo>
                    <a:pt x="0" y="2993872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98" y="3184224"/>
            <a:ext cx="4315461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35" dirty="0">
                <a:latin typeface="Calibri"/>
                <a:cs typeface="Calibri"/>
              </a:rPr>
              <a:t>R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780" dirty="0">
                <a:latin typeface="Calibri"/>
                <a:cs typeface="Calibri"/>
              </a:rPr>
              <a:t>S</a:t>
            </a:r>
            <a:r>
              <a:rPr sz="7000" spc="-290" dirty="0">
                <a:latin typeface="Calibri"/>
                <a:cs typeface="Calibri"/>
              </a:rPr>
              <a:t>N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-185" dirty="0">
                <a:latin typeface="Calibri"/>
                <a:cs typeface="Calibri"/>
              </a:rPr>
              <a:t>T</a:t>
            </a:r>
            <a:r>
              <a:rPr sz="7000" spc="950" dirty="0">
                <a:latin typeface="Calibri"/>
                <a:cs typeface="Calibri"/>
              </a:rPr>
              <a:t>-</a:t>
            </a:r>
            <a:r>
              <a:rPr sz="7000" spc="330" dirty="0">
                <a:latin typeface="Calibri"/>
                <a:cs typeface="Calibri"/>
              </a:rPr>
              <a:t>50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32" y="2213746"/>
            <a:ext cx="9961739" cy="312900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789" y="1098007"/>
            <a:ext cx="9986780" cy="3975643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627" y="958850"/>
            <a:ext cx="10075299" cy="387095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10" y="1968796"/>
            <a:ext cx="9902380" cy="361890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425486"/>
            <a:ext cx="10075299" cy="3267164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31899" y="882649"/>
            <a:ext cx="7696201" cy="4343401"/>
            <a:chOff x="600767" y="823961"/>
            <a:chExt cx="9491980" cy="6476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767" y="823961"/>
              <a:ext cx="9491864" cy="64760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1288" y="3741038"/>
              <a:ext cx="3482136" cy="29639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1288" y="3741038"/>
              <a:ext cx="3482340" cy="2964180"/>
            </a:xfrm>
            <a:custGeom>
              <a:avLst/>
              <a:gdLst/>
              <a:ahLst/>
              <a:cxnLst/>
              <a:rect l="l" t="t" r="r" b="b"/>
              <a:pathLst>
                <a:path w="3482340" h="2964179">
                  <a:moveTo>
                    <a:pt x="0" y="0"/>
                  </a:moveTo>
                  <a:lnTo>
                    <a:pt x="3482187" y="0"/>
                  </a:lnTo>
                  <a:lnTo>
                    <a:pt x="3482187" y="2964065"/>
                  </a:lnTo>
                  <a:lnTo>
                    <a:pt x="0" y="2964065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85721"/>
            <a:ext cx="9020810" cy="398826"/>
          </a:xfrm>
          <a:prstGeom prst="rect">
            <a:avLst/>
          </a:prstGeom>
        </p:spPr>
        <p:txBody>
          <a:bodyPr vert="horz" wrap="square" lIns="0" tIns="13969" rIns="0" bIns="0" rtlCol="0">
            <a:spAutoFit/>
          </a:bodyPr>
          <a:lstStyle/>
          <a:p>
            <a:pPr marL="12698">
              <a:spcBef>
                <a:spcPts val="109"/>
              </a:spcBef>
            </a:pPr>
            <a:r>
              <a:rPr sz="2500" dirty="0"/>
              <a:t>GMM</a:t>
            </a:r>
            <a:r>
              <a:rPr sz="2500" spc="330" dirty="0"/>
              <a:t> </a:t>
            </a:r>
            <a:r>
              <a:rPr sz="2500" dirty="0"/>
              <a:t>HMM</a:t>
            </a:r>
            <a:r>
              <a:rPr sz="2500" spc="330" dirty="0"/>
              <a:t> </a:t>
            </a:r>
            <a:r>
              <a:rPr sz="2500" spc="80" dirty="0"/>
              <a:t>(NO</a:t>
            </a:r>
            <a:r>
              <a:rPr sz="2500" spc="330" dirty="0"/>
              <a:t> </a:t>
            </a:r>
            <a:r>
              <a:rPr sz="2500" spc="100" dirty="0"/>
              <a:t>PARAMETER</a:t>
            </a:r>
            <a:r>
              <a:rPr sz="2500" spc="125" dirty="0"/>
              <a:t> </a:t>
            </a:r>
            <a:r>
              <a:rPr sz="2500" spc="145" dirty="0"/>
              <a:t>TUNING)-</a:t>
            </a:r>
            <a:r>
              <a:rPr sz="2500" spc="325" dirty="0"/>
              <a:t> </a:t>
            </a:r>
            <a:r>
              <a:rPr sz="2500" spc="120" dirty="0"/>
              <a:t>CODE</a:t>
            </a:r>
            <a:r>
              <a:rPr sz="2500" spc="330" dirty="0"/>
              <a:t> </a:t>
            </a:r>
            <a:r>
              <a:rPr sz="2500" spc="120" dirty="0"/>
              <a:t>&amp;</a:t>
            </a:r>
            <a:r>
              <a:rPr sz="2500" spc="330" dirty="0"/>
              <a:t> </a:t>
            </a:r>
            <a:r>
              <a:rPr sz="2500" spc="109" dirty="0"/>
              <a:t>EVALUATION</a:t>
            </a:r>
            <a:endParaRPr sz="2500"/>
          </a:p>
        </p:txBody>
      </p:sp>
      <p:pic>
        <p:nvPicPr>
          <p:cNvPr id="1026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" y="958850"/>
            <a:ext cx="4986953" cy="4449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1568450"/>
            <a:ext cx="3665537" cy="211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655" y="3184224"/>
            <a:ext cx="4725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  <a:tabLst>
                <a:tab pos="1993707" algn="l"/>
              </a:tabLst>
            </a:pPr>
            <a:r>
              <a:rPr sz="7000" spc="125" dirty="0">
                <a:latin typeface="Calibri"/>
                <a:cs typeface="Calibri"/>
              </a:rPr>
              <a:t>RNN</a:t>
            </a:r>
            <a:r>
              <a:rPr sz="7000" dirty="0">
                <a:latin typeface="Calibri"/>
                <a:cs typeface="Calibri"/>
              </a:rPr>
              <a:t>	</a:t>
            </a:r>
            <a:r>
              <a:rPr sz="7000" spc="265" dirty="0">
                <a:latin typeface="Calibri"/>
                <a:cs typeface="Calibri"/>
              </a:rPr>
              <a:t>(LSTM)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345631"/>
            <a:ext cx="7085329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179163" algn="l"/>
              </a:tabLst>
            </a:pPr>
            <a:r>
              <a:rPr spc="185" dirty="0"/>
              <a:t>ARCHITECTURE</a:t>
            </a:r>
            <a:r>
              <a:rPr spc="281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190" dirty="0"/>
              <a:t>COMPILATION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035050"/>
            <a:ext cx="8229600" cy="4382143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11250"/>
            <a:ext cx="10075299" cy="386514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134" y="1263650"/>
            <a:ext cx="9924980" cy="376334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318" y="1924573"/>
            <a:ext cx="8414764" cy="329903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79500" y="882650"/>
            <a:ext cx="7428050" cy="4216018"/>
            <a:chOff x="585650" y="705231"/>
            <a:chExt cx="9522460" cy="65487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650" y="705231"/>
              <a:ext cx="9522099" cy="6548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4757" y="3831031"/>
              <a:ext cx="3358311" cy="2785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64757" y="3831031"/>
              <a:ext cx="3358515" cy="2791460"/>
            </a:xfrm>
            <a:custGeom>
              <a:avLst/>
              <a:gdLst/>
              <a:ahLst/>
              <a:cxnLst/>
              <a:rect l="l" t="t" r="r" b="b"/>
              <a:pathLst>
                <a:path w="3358515" h="2791459">
                  <a:moveTo>
                    <a:pt x="0" y="0"/>
                  </a:moveTo>
                  <a:lnTo>
                    <a:pt x="3358261" y="0"/>
                  </a:lnTo>
                  <a:lnTo>
                    <a:pt x="3358261" y="2791218"/>
                  </a:lnTo>
                  <a:lnTo>
                    <a:pt x="0" y="2791218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922" y="3184224"/>
            <a:ext cx="3582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69" dirty="0">
                <a:latin typeface="Calibri"/>
                <a:cs typeface="Calibri"/>
              </a:rPr>
              <a:t>ALEXNET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99409"/>
            <a:ext cx="7115809" cy="996426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064820" algn="l"/>
                <a:tab pos="2549278" algn="l"/>
                <a:tab pos="3751214" algn="l"/>
              </a:tabLst>
            </a:pPr>
            <a:r>
              <a:rPr spc="225" dirty="0"/>
              <a:t>IMPORTS</a:t>
            </a:r>
            <a:r>
              <a:rPr dirty="0"/>
              <a:t>	</a:t>
            </a:r>
            <a:r>
              <a:rPr spc="90" dirty="0"/>
              <a:t>&amp;</a:t>
            </a:r>
            <a:r>
              <a:rPr dirty="0"/>
              <a:t>	</a:t>
            </a:r>
            <a:r>
              <a:rPr spc="-21" dirty="0"/>
              <a:t>DATA</a:t>
            </a:r>
            <a:r>
              <a:rPr dirty="0"/>
              <a:t>	</a:t>
            </a:r>
            <a:r>
              <a:rPr spc="204" dirty="0"/>
              <a:t>PREPROCESSING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2" y="2772570"/>
            <a:ext cx="9872272" cy="1970822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49"/>
            <a:ext cx="53492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20"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790" y="975904"/>
            <a:ext cx="8549510" cy="4250146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4" y="399849"/>
            <a:ext cx="554164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10"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093" y="1200382"/>
            <a:ext cx="9593212" cy="3873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02817"/>
            <a:ext cx="8047355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dirty="0"/>
              <a:t>GMM</a:t>
            </a:r>
            <a:r>
              <a:rPr sz="2100" spc="260" dirty="0"/>
              <a:t> </a:t>
            </a:r>
            <a:r>
              <a:rPr sz="2100" dirty="0"/>
              <a:t>HMM</a:t>
            </a:r>
            <a:r>
              <a:rPr sz="2100" spc="260" dirty="0"/>
              <a:t> </a:t>
            </a:r>
            <a:r>
              <a:rPr sz="2100" spc="55" dirty="0"/>
              <a:t>(NO</a:t>
            </a:r>
            <a:r>
              <a:rPr sz="2100" spc="260" dirty="0"/>
              <a:t> </a:t>
            </a:r>
            <a:r>
              <a:rPr sz="2100" spc="70" dirty="0"/>
              <a:t>PARAMETER</a:t>
            </a:r>
            <a:r>
              <a:rPr sz="2100" spc="90" dirty="0"/>
              <a:t> </a:t>
            </a:r>
            <a:r>
              <a:rPr sz="2100" spc="109" dirty="0"/>
              <a:t>TUNING)-</a:t>
            </a:r>
            <a:r>
              <a:rPr sz="2100" spc="254" dirty="0"/>
              <a:t> </a:t>
            </a:r>
            <a:r>
              <a:rPr sz="2100" spc="105" dirty="0"/>
              <a:t>CONFUSION</a:t>
            </a:r>
            <a:r>
              <a:rPr sz="2100" spc="260" dirty="0"/>
              <a:t> </a:t>
            </a:r>
            <a:r>
              <a:rPr sz="2100" spc="120" dirty="0"/>
              <a:t>MATRIX</a:t>
            </a:r>
            <a:r>
              <a:rPr sz="2100" spc="130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/>
          </a:p>
        </p:txBody>
      </p:sp>
      <p:grpSp>
        <p:nvGrpSpPr>
          <p:cNvPr id="3" name="object 3"/>
          <p:cNvGrpSpPr/>
          <p:nvPr/>
        </p:nvGrpSpPr>
        <p:grpSpPr>
          <a:xfrm>
            <a:off x="539072" y="1064021"/>
            <a:ext cx="9832340" cy="4219575"/>
            <a:chOff x="539072" y="2587963"/>
            <a:chExt cx="9832340" cy="4219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72" y="2587963"/>
              <a:ext cx="5625932" cy="4219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1535" y="3173809"/>
              <a:ext cx="4749666" cy="3562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1111250"/>
            <a:ext cx="92881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979422"/>
            <a:ext cx="10075299" cy="359765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1819" y="688996"/>
            <a:ext cx="9610090" cy="4308454"/>
            <a:chOff x="541819" y="688996"/>
            <a:chExt cx="9610090" cy="6493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819" y="688996"/>
              <a:ext cx="9609760" cy="64930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8207" y="3670299"/>
              <a:ext cx="3293262" cy="2832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78207" y="3668915"/>
              <a:ext cx="3293745" cy="2834005"/>
            </a:xfrm>
            <a:custGeom>
              <a:avLst/>
              <a:gdLst/>
              <a:ahLst/>
              <a:cxnLst/>
              <a:rect l="l" t="t" r="r" b="b"/>
              <a:pathLst>
                <a:path w="3293745" h="2834004">
                  <a:moveTo>
                    <a:pt x="0" y="0"/>
                  </a:moveTo>
                  <a:lnTo>
                    <a:pt x="3293364" y="0"/>
                  </a:lnTo>
                  <a:lnTo>
                    <a:pt x="3293364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537" y="3184224"/>
            <a:ext cx="4854576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45" dirty="0">
                <a:latin typeface="Calibri"/>
                <a:cs typeface="Calibri"/>
              </a:rPr>
              <a:t>GOOGLENET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29374"/>
            <a:ext cx="7712709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35" dirty="0"/>
              <a:t>IMPORTS,</a:t>
            </a:r>
            <a:r>
              <a:rPr sz="2200" spc="335" dirty="0"/>
              <a:t> </a:t>
            </a:r>
            <a:r>
              <a:rPr sz="2200" spc="50" dirty="0"/>
              <a:t>DATA</a:t>
            </a:r>
            <a:r>
              <a:rPr sz="2200" spc="340" dirty="0"/>
              <a:t> </a:t>
            </a:r>
            <a:r>
              <a:rPr sz="2200" spc="160" dirty="0"/>
              <a:t>PREPROCESSING</a:t>
            </a:r>
            <a:r>
              <a:rPr sz="2200" spc="190" dirty="0"/>
              <a:t> </a:t>
            </a:r>
            <a:r>
              <a:rPr sz="2200" spc="60" dirty="0"/>
              <a:t>AND</a:t>
            </a:r>
            <a:r>
              <a:rPr sz="2200" spc="340" dirty="0"/>
              <a:t> </a:t>
            </a:r>
            <a:r>
              <a:rPr sz="2200" spc="170" dirty="0"/>
              <a:t>INCEPTION</a:t>
            </a:r>
            <a:r>
              <a:rPr sz="2200" spc="340" dirty="0"/>
              <a:t> </a:t>
            </a:r>
            <a:r>
              <a:rPr sz="2200" spc="60" dirty="0"/>
              <a:t>MODULE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92" y="1187450"/>
            <a:ext cx="9955019" cy="411479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24" y="913648"/>
            <a:ext cx="9647952" cy="4160002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955" y="454069"/>
            <a:ext cx="29171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90" dirty="0"/>
              <a:t>COMPILATION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409" y="2902562"/>
            <a:ext cx="9785093" cy="1941746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1732" y="443226"/>
            <a:ext cx="2066289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22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187450"/>
            <a:ext cx="9885112" cy="387978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947" y="1046177"/>
            <a:ext cx="9387753" cy="3875073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5519" y="945979"/>
            <a:ext cx="9571781" cy="4275423"/>
            <a:chOff x="575518" y="945978"/>
            <a:chExt cx="9150985" cy="6120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518" y="945978"/>
              <a:ext cx="6267565" cy="61199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800" y="3810000"/>
              <a:ext cx="3193707" cy="28280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27800" y="3804399"/>
              <a:ext cx="3194050" cy="2834005"/>
            </a:xfrm>
            <a:custGeom>
              <a:avLst/>
              <a:gdLst/>
              <a:ahLst/>
              <a:cxnLst/>
              <a:rect l="l" t="t" r="r" b="b"/>
              <a:pathLst>
                <a:path w="3194050" h="2834004">
                  <a:moveTo>
                    <a:pt x="0" y="0"/>
                  </a:moveTo>
                  <a:lnTo>
                    <a:pt x="3193707" y="0"/>
                  </a:lnTo>
                  <a:lnTo>
                    <a:pt x="3193707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0591"/>
            <a:ext cx="8916035" cy="754051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2400" dirty="0"/>
              <a:t>GMM</a:t>
            </a:r>
            <a:r>
              <a:rPr sz="2400" spc="330" dirty="0"/>
              <a:t> </a:t>
            </a:r>
            <a:r>
              <a:rPr sz="2400" dirty="0"/>
              <a:t>HMM</a:t>
            </a:r>
            <a:r>
              <a:rPr sz="2400" spc="325" dirty="0"/>
              <a:t> </a:t>
            </a:r>
            <a:r>
              <a:rPr sz="2400" spc="216" dirty="0"/>
              <a:t>(WITH</a:t>
            </a:r>
            <a:r>
              <a:rPr sz="2400" spc="330" dirty="0"/>
              <a:t> </a:t>
            </a:r>
            <a:r>
              <a:rPr sz="2400" spc="100" dirty="0"/>
              <a:t>PARAMETER</a:t>
            </a:r>
            <a:r>
              <a:rPr sz="2400" spc="140" dirty="0"/>
              <a:t> TUNING)-</a:t>
            </a:r>
            <a:r>
              <a:rPr sz="2400" spc="330" dirty="0"/>
              <a:t> </a:t>
            </a:r>
            <a:r>
              <a:rPr sz="2400" spc="120" dirty="0"/>
              <a:t>CODE</a:t>
            </a:r>
            <a:r>
              <a:rPr sz="2400" spc="330" dirty="0"/>
              <a:t> </a:t>
            </a:r>
            <a:r>
              <a:rPr sz="2400" spc="114" dirty="0"/>
              <a:t>&amp;</a:t>
            </a:r>
            <a:r>
              <a:rPr sz="2400" spc="330" dirty="0"/>
              <a:t> </a:t>
            </a:r>
            <a:r>
              <a:rPr sz="2400" spc="109" dirty="0"/>
              <a:t>EVALUATION</a:t>
            </a:r>
            <a:endParaRPr sz="2400"/>
          </a:p>
        </p:txBody>
      </p:sp>
      <p:pic>
        <p:nvPicPr>
          <p:cNvPr id="2050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035050"/>
            <a:ext cx="4800599" cy="4291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797050"/>
            <a:ext cx="3916362" cy="2049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706" y="2991663"/>
            <a:ext cx="7940040" cy="1532255"/>
          </a:xfrm>
          <a:prstGeom prst="rect">
            <a:avLst/>
          </a:prstGeom>
        </p:spPr>
        <p:txBody>
          <a:bodyPr vert="horz" wrap="square" lIns="0" tIns="99686" rIns="0" bIns="0" rtlCol="0">
            <a:spAutoFit/>
          </a:bodyPr>
          <a:lstStyle/>
          <a:p>
            <a:pPr marL="12064" marR="5079" indent="635" algn="ctr">
              <a:lnSpc>
                <a:spcPts val="3729"/>
              </a:lnSpc>
              <a:spcBef>
                <a:spcPts val="785"/>
              </a:spcBef>
              <a:tabLst>
                <a:tab pos="2516261" algn="l"/>
                <a:tab pos="3049609" algn="l"/>
                <a:tab pos="5214113" algn="l"/>
              </a:tabLst>
            </a:pPr>
            <a:r>
              <a:rPr sz="3600" spc="155" dirty="0">
                <a:latin typeface="Calibri"/>
                <a:cs typeface="Calibri"/>
              </a:rPr>
              <a:t>COMPARISON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125" dirty="0">
                <a:latin typeface="Calibri"/>
                <a:cs typeface="Calibri"/>
              </a:rPr>
              <a:t>BETWEEN</a:t>
            </a:r>
            <a:r>
              <a:rPr sz="3600" dirty="0">
                <a:latin typeface="Calibri"/>
                <a:cs typeface="Calibri"/>
              </a:rPr>
              <a:t>	CNN,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VGG-</a:t>
            </a:r>
            <a:r>
              <a:rPr sz="3600" spc="-30" dirty="0">
                <a:latin typeface="Calibri"/>
                <a:cs typeface="Calibri"/>
              </a:rPr>
              <a:t>16, </a:t>
            </a:r>
            <a:r>
              <a:rPr sz="3600" spc="155" dirty="0">
                <a:latin typeface="Calibri"/>
                <a:cs typeface="Calibri"/>
              </a:rPr>
              <a:t>RESNET-</a:t>
            </a:r>
            <a:r>
              <a:rPr sz="3600" spc="-25" dirty="0">
                <a:latin typeface="Calibri"/>
                <a:cs typeface="Calibri"/>
              </a:rPr>
              <a:t>50,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86" dirty="0">
                <a:latin typeface="Calibri"/>
                <a:cs typeface="Calibri"/>
              </a:rPr>
              <a:t>LSTM(RNN),</a:t>
            </a:r>
            <a:r>
              <a:rPr sz="3600" spc="185" dirty="0">
                <a:latin typeface="Calibri"/>
                <a:cs typeface="Calibri"/>
              </a:rPr>
              <a:t> </a:t>
            </a:r>
            <a:r>
              <a:rPr sz="3600" spc="204" dirty="0">
                <a:latin typeface="Calibri"/>
                <a:cs typeface="Calibri"/>
              </a:rPr>
              <a:t>ALEXNET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spc="55" dirty="0">
                <a:latin typeface="Calibri"/>
                <a:cs typeface="Calibri"/>
              </a:rPr>
              <a:t>AND 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95" dirty="0">
                <a:latin typeface="Calibri"/>
                <a:cs typeface="Calibri"/>
              </a:rPr>
              <a:t>OO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330" dirty="0">
                <a:latin typeface="Calibri"/>
                <a:cs typeface="Calibri"/>
              </a:rPr>
              <a:t>L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90" dirty="0">
                <a:latin typeface="Calibri"/>
                <a:cs typeface="Calibri"/>
              </a:rPr>
              <a:t>N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250" dirty="0">
                <a:latin typeface="Calibri"/>
                <a:cs typeface="Calibri"/>
              </a:rPr>
              <a:t>T</a:t>
            </a:r>
            <a:r>
              <a:rPr sz="3600" spc="27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71438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6300" y="730250"/>
            <a:ext cx="6531223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2971"/>
            <a:ext cx="8940800" cy="49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698">
              <a:spcBef>
                <a:spcPts val="115"/>
              </a:spcBef>
              <a:tabLst>
                <a:tab pos="928279" algn="l"/>
                <a:tab pos="4299167" algn="l"/>
                <a:tab pos="6974796" algn="l"/>
                <a:tab pos="7328457" algn="l"/>
                <a:tab pos="8474520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4" dirty="0"/>
              <a:t>CURVES</a:t>
            </a:r>
            <a:r>
              <a:rPr sz="3100" spc="254" dirty="0"/>
              <a:t> </a:t>
            </a:r>
            <a:r>
              <a:rPr sz="3100" spc="65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5" dirty="0"/>
              <a:t>COMPARISON</a:t>
            </a:r>
            <a:r>
              <a:rPr sz="3100" dirty="0"/>
              <a:t>	</a:t>
            </a:r>
            <a:r>
              <a:rPr sz="3100" spc="610" dirty="0"/>
              <a:t>-</a:t>
            </a:r>
            <a:r>
              <a:rPr sz="3100" dirty="0"/>
              <a:t>	</a:t>
            </a:r>
            <a:r>
              <a:rPr sz="3100" spc="130" dirty="0"/>
              <a:t>CODE</a:t>
            </a:r>
            <a:r>
              <a:rPr sz="3100" dirty="0"/>
              <a:t>	</a:t>
            </a:r>
            <a:r>
              <a:rPr sz="3100" spc="235" dirty="0"/>
              <a:t>(I)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558" y="971921"/>
            <a:ext cx="8232342" cy="417792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7130"/>
            <a:ext cx="8981440" cy="491799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914311" algn="l"/>
                <a:tab pos="4235673" algn="l"/>
                <a:tab pos="6870666" algn="l"/>
                <a:tab pos="7219247" algn="l"/>
                <a:tab pos="8348168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0" dirty="0"/>
              <a:t>CURVES</a:t>
            </a:r>
            <a:r>
              <a:rPr sz="3100" spc="250" dirty="0"/>
              <a:t> </a:t>
            </a:r>
            <a:r>
              <a:rPr sz="3100" spc="70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1" dirty="0"/>
              <a:t>COMPARISON</a:t>
            </a:r>
            <a:r>
              <a:rPr sz="3100" dirty="0"/>
              <a:t>	</a:t>
            </a:r>
            <a:r>
              <a:rPr sz="3100" spc="600" dirty="0"/>
              <a:t>-</a:t>
            </a:r>
            <a:r>
              <a:rPr sz="3100" dirty="0"/>
              <a:t>	</a:t>
            </a:r>
            <a:r>
              <a:rPr sz="3100" spc="135" dirty="0"/>
              <a:t>CODE</a:t>
            </a:r>
            <a:r>
              <a:rPr sz="3100" dirty="0"/>
              <a:t>	</a:t>
            </a:r>
            <a:r>
              <a:rPr sz="3100" spc="304" dirty="0"/>
              <a:t>(II)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968956"/>
            <a:ext cx="9968746" cy="3719541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06339"/>
              </p:ext>
            </p:extLst>
          </p:nvPr>
        </p:nvGraphicFramePr>
        <p:xfrm>
          <a:off x="1917696" y="958851"/>
          <a:ext cx="7467606" cy="4476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236"/>
                <a:gridCol w="1066874"/>
                <a:gridCol w="1066874"/>
                <a:gridCol w="1066874"/>
                <a:gridCol w="1066874"/>
                <a:gridCol w="1066874"/>
              </a:tblGrid>
              <a:tr h="11376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Precision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F1-Score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9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CNN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482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Gill Sans MT"/>
                          <a:cs typeface="Gill Sans MT"/>
                        </a:rPr>
                        <a:t>VGG-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482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85" dirty="0">
                          <a:latin typeface="Arial"/>
                          <a:cs typeface="Arial"/>
                        </a:rPr>
                        <a:t>RESNET-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50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482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Arial"/>
                          <a:cs typeface="Arial"/>
                        </a:rPr>
                        <a:t>LSTM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482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ALEXNET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482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GOOGLENET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1.00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5" y="323945"/>
            <a:ext cx="2806066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65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842" y="1252979"/>
            <a:ext cx="8591550" cy="2469259"/>
          </a:xfrm>
          <a:prstGeom prst="rect">
            <a:avLst/>
          </a:prstGeom>
        </p:spPr>
        <p:txBody>
          <a:bodyPr vert="horz" wrap="square" lIns="0" tIns="70478" rIns="0" bIns="0" rtlCol="0">
            <a:spAutoFit/>
          </a:bodyPr>
          <a:lstStyle/>
          <a:p>
            <a:pPr marL="12698" marR="288896">
              <a:lnSpc>
                <a:spcPts val="2720"/>
              </a:lnSpc>
              <a:spcBef>
                <a:spcPts val="555"/>
              </a:spcBef>
            </a:pP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networks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very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well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on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MNIST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dataset.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images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present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patterns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in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dimensions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for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different </a:t>
            </a:r>
            <a:r>
              <a:rPr sz="2600" dirty="0">
                <a:latin typeface="Gill Sans MT"/>
                <a:cs typeface="Gill Sans MT"/>
              </a:rPr>
              <a:t>models</a:t>
            </a:r>
            <a:r>
              <a:rPr sz="2600" spc="1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to</a:t>
            </a:r>
            <a:r>
              <a:rPr sz="2600" spc="21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exploit.</a:t>
            </a:r>
            <a:r>
              <a:rPr sz="2600" spc="-25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Even</a:t>
            </a:r>
            <a:r>
              <a:rPr sz="2600" spc="21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21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LSTM</a:t>
            </a:r>
            <a:r>
              <a:rPr sz="2600" spc="1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gave</a:t>
            </a:r>
            <a:r>
              <a:rPr sz="2600" spc="21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</a:t>
            </a:r>
            <a:r>
              <a:rPr sz="2600" spc="1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good</a:t>
            </a:r>
            <a:r>
              <a:rPr sz="2600" spc="1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performance.</a:t>
            </a:r>
            <a:endParaRPr sz="2600">
              <a:latin typeface="Gill Sans MT"/>
              <a:cs typeface="Gill Sans MT"/>
            </a:endParaRPr>
          </a:p>
          <a:p>
            <a:pPr marL="12698" marR="5079">
              <a:lnSpc>
                <a:spcPts val="2720"/>
              </a:lnSpc>
              <a:spcBef>
                <a:spcPts val="2479"/>
              </a:spcBef>
            </a:pPr>
            <a:r>
              <a:rPr sz="2600" dirty="0">
                <a:latin typeface="Gill Sans MT"/>
                <a:cs typeface="Gill Sans MT"/>
              </a:rPr>
              <a:t>For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such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simple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classiﬁcations,</a:t>
            </a:r>
            <a:r>
              <a:rPr sz="2600" spc="-2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(less)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time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spent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in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training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and </a:t>
            </a:r>
            <a:r>
              <a:rPr sz="2600" dirty="0">
                <a:latin typeface="Gill Sans MT"/>
                <a:cs typeface="Gill Sans MT"/>
              </a:rPr>
              <a:t>predicting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more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important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as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distinguishing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spc="-35" dirty="0">
                <a:latin typeface="Gill Sans MT"/>
                <a:cs typeface="Gill Sans MT"/>
              </a:rPr>
              <a:t>factor.</a:t>
            </a:r>
            <a:r>
              <a:rPr sz="2600" spc="-2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Hence,</a:t>
            </a:r>
            <a:r>
              <a:rPr sz="2600" spc="-225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it </a:t>
            </a:r>
            <a:r>
              <a:rPr sz="2600" dirty="0">
                <a:latin typeface="Gill Sans MT"/>
                <a:cs typeface="Gill Sans MT"/>
              </a:rPr>
              <a:t>can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said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simple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CNN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ideal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for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this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problem.</a:t>
            </a:r>
            <a:endParaRPr sz="2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6176645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2596262" algn="l"/>
              </a:tabLst>
            </a:pPr>
            <a:r>
              <a:rPr sz="6400" spc="325" dirty="0">
                <a:latin typeface="Calibri"/>
                <a:cs typeface="Calibri"/>
              </a:rPr>
              <a:t>SAVEE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093" y="2978669"/>
            <a:ext cx="8840470" cy="1522197"/>
          </a:xfrm>
          <a:prstGeom prst="rect">
            <a:avLst/>
          </a:prstGeom>
        </p:spPr>
        <p:txBody>
          <a:bodyPr vert="horz" wrap="square" lIns="0" tIns="135876" rIns="0" bIns="0" rtlCol="0">
            <a:spAutoFit/>
          </a:bodyPr>
          <a:lstStyle/>
          <a:p>
            <a:pPr marL="3193739" marR="5079" indent="-3181675">
              <a:lnSpc>
                <a:spcPts val="5409"/>
              </a:lnSpc>
              <a:spcBef>
                <a:spcPts val="1070"/>
              </a:spcBef>
            </a:pPr>
            <a:r>
              <a:rPr sz="5200" spc="270" dirty="0">
                <a:latin typeface="Calibri"/>
                <a:cs typeface="Calibri"/>
              </a:rPr>
              <a:t>CONVERSION</a:t>
            </a:r>
            <a:r>
              <a:rPr sz="5200" spc="185" dirty="0">
                <a:latin typeface="Calibri"/>
                <a:cs typeface="Calibri"/>
              </a:rPr>
              <a:t> </a:t>
            </a:r>
            <a:r>
              <a:rPr sz="5200" spc="310" dirty="0">
                <a:latin typeface="Calibri"/>
                <a:cs typeface="Calibri"/>
              </a:rPr>
              <a:t>TO</a:t>
            </a:r>
            <a:r>
              <a:rPr sz="5200" spc="216" dirty="0">
                <a:latin typeface="Calibri"/>
                <a:cs typeface="Calibri"/>
              </a:rPr>
              <a:t> </a:t>
            </a:r>
            <a:r>
              <a:rPr sz="5200" spc="125" dirty="0">
                <a:latin typeface="Calibri"/>
                <a:cs typeface="Calibri"/>
              </a:rPr>
              <a:t>WAVEFORM </a:t>
            </a:r>
            <a:r>
              <a:rPr sz="5200" spc="151" dirty="0">
                <a:latin typeface="Calibri"/>
                <a:cs typeface="Calibri"/>
              </a:rPr>
              <a:t>(IMAGE)</a:t>
            </a:r>
            <a:endParaRPr sz="5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495" y="334787"/>
            <a:ext cx="59080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  <a:tab pos="4475680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5" dirty="0"/>
              <a:t>CLASS</a:t>
            </a:r>
            <a:r>
              <a:rPr dirty="0"/>
              <a:t>	</a:t>
            </a:r>
            <a:r>
              <a:rPr spc="10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34" y="1417835"/>
            <a:ext cx="8911366" cy="373201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301" y="349250"/>
            <a:ext cx="541020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521312" algn="l"/>
              </a:tabLst>
            </a:pPr>
            <a:r>
              <a:rPr spc="170" dirty="0"/>
              <a:t>AUDIO</a:t>
            </a:r>
            <a:r>
              <a:rPr dirty="0"/>
              <a:t>	</a:t>
            </a:r>
            <a:r>
              <a:rPr spc="204" dirty="0"/>
              <a:t>PREPROCESSING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499" y="1035050"/>
            <a:ext cx="8257759" cy="3679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4" y="398132"/>
            <a:ext cx="8023859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dirty="0"/>
              <a:t>GMM</a:t>
            </a:r>
            <a:r>
              <a:rPr sz="2100" spc="265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0" dirty="0"/>
              <a:t>PARAMETER</a:t>
            </a:r>
            <a:r>
              <a:rPr sz="2100" spc="109" dirty="0"/>
              <a:t> </a:t>
            </a:r>
            <a:r>
              <a:rPr sz="2100" spc="105" dirty="0"/>
              <a:t>TUNING)-</a:t>
            </a:r>
            <a:r>
              <a:rPr sz="2100" spc="265" dirty="0"/>
              <a:t> </a:t>
            </a:r>
            <a:r>
              <a:rPr sz="2100" spc="100" dirty="0"/>
              <a:t>CONFUSION</a:t>
            </a:r>
            <a:r>
              <a:rPr sz="2100" spc="270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512417" y="1240761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 dirty="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493394"/>
            <a:ext cx="5004140" cy="3753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900" y="2025650"/>
            <a:ext cx="4105625" cy="307921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576" y="260769"/>
            <a:ext cx="7209790" cy="663642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100" spc="120" dirty="0"/>
              <a:t>LOADING</a:t>
            </a:r>
            <a:r>
              <a:rPr sz="2100" spc="151" dirty="0"/>
              <a:t> </a:t>
            </a:r>
            <a:r>
              <a:rPr sz="2100" spc="114" dirty="0"/>
              <a:t>THE</a:t>
            </a:r>
            <a:r>
              <a:rPr sz="2100" spc="335" dirty="0"/>
              <a:t> </a:t>
            </a:r>
            <a:r>
              <a:rPr sz="2100" spc="160" dirty="0"/>
              <a:t>IMAGES</a:t>
            </a:r>
            <a:r>
              <a:rPr sz="2100" spc="330" dirty="0"/>
              <a:t> </a:t>
            </a:r>
            <a:r>
              <a:rPr sz="2100" spc="185" dirty="0"/>
              <a:t>INTO</a:t>
            </a:r>
            <a:r>
              <a:rPr sz="2100" spc="155" dirty="0"/>
              <a:t> </a:t>
            </a:r>
            <a:r>
              <a:rPr sz="2100" spc="170" dirty="0"/>
              <a:t>TRAIN</a:t>
            </a:r>
            <a:r>
              <a:rPr sz="2100" spc="185" dirty="0"/>
              <a:t> </a:t>
            </a:r>
            <a:r>
              <a:rPr sz="2100" spc="65" dirty="0"/>
              <a:t>AND</a:t>
            </a:r>
            <a:r>
              <a:rPr sz="2100" spc="155" dirty="0"/>
              <a:t> </a:t>
            </a:r>
            <a:r>
              <a:rPr sz="2100" spc="195" dirty="0"/>
              <a:t>TEST</a:t>
            </a:r>
            <a:r>
              <a:rPr sz="2100" spc="330" dirty="0"/>
              <a:t> </a:t>
            </a:r>
            <a:r>
              <a:rPr sz="2100" spc="120" dirty="0"/>
              <a:t>DATASETS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85" y="921531"/>
            <a:ext cx="8560116" cy="445691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932" y="196060"/>
            <a:ext cx="8847455" cy="848949"/>
          </a:xfrm>
          <a:prstGeom prst="rect">
            <a:avLst/>
          </a:prstGeom>
        </p:spPr>
        <p:txBody>
          <a:bodyPr vert="horz" wrap="square" lIns="0" tIns="17779" rIns="0" bIns="0" rtlCol="0">
            <a:spAutoFit/>
          </a:bodyPr>
          <a:lstStyle/>
          <a:p>
            <a:pPr marL="12698">
              <a:spcBef>
                <a:spcPts val="140"/>
              </a:spcBef>
              <a:tabLst>
                <a:tab pos="2561341" algn="l"/>
                <a:tab pos="4363296" algn="l"/>
                <a:tab pos="5353799" algn="l"/>
                <a:tab pos="7622434" algn="l"/>
              </a:tabLst>
            </a:pPr>
            <a:r>
              <a:rPr sz="2700" spc="165" dirty="0"/>
              <a:t>BREAKING</a:t>
            </a:r>
            <a:r>
              <a:rPr sz="2700" spc="190" dirty="0"/>
              <a:t> </a:t>
            </a:r>
            <a:r>
              <a:rPr sz="2700" spc="125" dirty="0"/>
              <a:t>THE</a:t>
            </a:r>
            <a:r>
              <a:rPr sz="2700" dirty="0"/>
              <a:t>	</a:t>
            </a:r>
            <a:r>
              <a:rPr sz="2700" spc="155" dirty="0"/>
              <a:t>DATASETS</a:t>
            </a:r>
            <a:r>
              <a:rPr sz="2700" dirty="0"/>
              <a:t>	</a:t>
            </a:r>
            <a:r>
              <a:rPr sz="2700" spc="220" dirty="0"/>
              <a:t>INTO</a:t>
            </a:r>
            <a:r>
              <a:rPr sz="2700" dirty="0"/>
              <a:t>	</a:t>
            </a:r>
            <a:r>
              <a:rPr sz="2700" spc="204" dirty="0"/>
              <a:t>IMAGES</a:t>
            </a:r>
            <a:r>
              <a:rPr sz="2700" spc="225" dirty="0"/>
              <a:t> </a:t>
            </a:r>
            <a:r>
              <a:rPr sz="2700" spc="44" dirty="0"/>
              <a:t>AND</a:t>
            </a:r>
            <a:r>
              <a:rPr sz="2700" dirty="0"/>
              <a:t>	</a:t>
            </a:r>
            <a:r>
              <a:rPr sz="2700" spc="204" dirty="0"/>
              <a:t>LABELS</a:t>
            </a:r>
            <a:endParaRPr sz="2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399" y="2707104"/>
            <a:ext cx="8971657" cy="2037173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703" y="3186331"/>
            <a:ext cx="1671320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60" dirty="0">
                <a:latin typeface="Calibri"/>
                <a:cs typeface="Calibri"/>
              </a:rPr>
              <a:t>CNN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8" y="345630"/>
            <a:ext cx="76314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114" dirty="0"/>
              <a:t>MODEL</a:t>
            </a:r>
            <a:r>
              <a:rPr spc="285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564" y="1264439"/>
            <a:ext cx="9198336" cy="4114011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2661" y="1050973"/>
            <a:ext cx="7729426" cy="6146397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559" y="958850"/>
            <a:ext cx="9952805" cy="4374043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093" y="1035050"/>
            <a:ext cx="9355164" cy="4269781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65" y="789039"/>
            <a:ext cx="9089035" cy="4589411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9992" y="1333210"/>
            <a:ext cx="9749707" cy="3740440"/>
            <a:chOff x="549993" y="1333210"/>
            <a:chExt cx="9478010" cy="5701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993" y="1333210"/>
              <a:ext cx="6228107" cy="57004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6341" y="3619500"/>
              <a:ext cx="3226739" cy="2827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96341" y="3613200"/>
              <a:ext cx="3227070" cy="2834005"/>
            </a:xfrm>
            <a:custGeom>
              <a:avLst/>
              <a:gdLst/>
              <a:ahLst/>
              <a:cxnLst/>
              <a:rect l="l" t="t" r="r" b="b"/>
              <a:pathLst>
                <a:path w="3227070" h="2834004">
                  <a:moveTo>
                    <a:pt x="0" y="0"/>
                  </a:moveTo>
                  <a:lnTo>
                    <a:pt x="3226638" y="0"/>
                  </a:lnTo>
                  <a:lnTo>
                    <a:pt x="3226638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29" y="3184224"/>
            <a:ext cx="284162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95" dirty="0">
                <a:latin typeface="Calibri"/>
                <a:cs typeface="Calibri"/>
              </a:rPr>
              <a:t>VGG-</a:t>
            </a:r>
            <a:r>
              <a:rPr sz="7000" spc="-1480" dirty="0">
                <a:latin typeface="Calibri"/>
                <a:cs typeface="Calibri"/>
              </a:rPr>
              <a:t>1</a:t>
            </a:r>
            <a:r>
              <a:rPr sz="7000" spc="390" dirty="0">
                <a:latin typeface="Calibri"/>
                <a:cs typeface="Calibri"/>
              </a:rPr>
              <a:t>6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084" y="3072977"/>
            <a:ext cx="883475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2698" marR="5079" indent="1214637">
              <a:lnSpc>
                <a:spcPts val="4779"/>
              </a:lnSpc>
              <a:spcBef>
                <a:spcPts val="925"/>
              </a:spcBef>
              <a:tabLst>
                <a:tab pos="2991194" algn="l"/>
                <a:tab pos="5070616" algn="l"/>
                <a:tab pos="5793176" algn="l"/>
                <a:tab pos="7339251" algn="l"/>
              </a:tabLst>
            </a:pPr>
            <a:r>
              <a:rPr sz="4700" spc="185" dirty="0">
                <a:latin typeface="Calibri"/>
                <a:cs typeface="Calibri"/>
              </a:rPr>
              <a:t>COMPARISON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145" dirty="0">
                <a:latin typeface="Calibri"/>
                <a:cs typeface="Calibri"/>
              </a:rPr>
              <a:t>BETWEEN 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40" dirty="0">
                <a:latin typeface="Calibri"/>
                <a:cs typeface="Calibri"/>
              </a:rPr>
              <a:t>HMM</a:t>
            </a:r>
            <a:r>
              <a:rPr sz="4700" spc="-216" dirty="0">
                <a:latin typeface="Calibri"/>
                <a:cs typeface="Calibri"/>
              </a:rPr>
              <a:t> </a:t>
            </a:r>
            <a:r>
              <a:rPr sz="4700" spc="44" dirty="0">
                <a:latin typeface="Calibri"/>
                <a:cs typeface="Calibri"/>
              </a:rPr>
              <a:t>AND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25" dirty="0">
                <a:latin typeface="Calibri"/>
                <a:cs typeface="Calibri"/>
              </a:rPr>
              <a:t>GMM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05" dirty="0">
                <a:latin typeface="Calibri"/>
                <a:cs typeface="Calibri"/>
              </a:rPr>
              <a:t>HMM.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2469399"/>
            <a:ext cx="10075299" cy="2617703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987" y="1087232"/>
            <a:ext cx="9630914" cy="3834018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568450"/>
            <a:ext cx="9930254" cy="3796077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854" y="1933403"/>
            <a:ext cx="9563694" cy="3689697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292" y="237196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6827" y="1172315"/>
            <a:ext cx="8760873" cy="3686083"/>
            <a:chOff x="776827" y="1172314"/>
            <a:chExt cx="9085580" cy="5963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827" y="1172314"/>
              <a:ext cx="6188575" cy="59637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1622" y="3442995"/>
              <a:ext cx="3275711" cy="28308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81622" y="3442995"/>
              <a:ext cx="3275965" cy="2834005"/>
            </a:xfrm>
            <a:custGeom>
              <a:avLst/>
              <a:gdLst/>
              <a:ahLst/>
              <a:cxnLst/>
              <a:rect l="l" t="t" r="r" b="b"/>
              <a:pathLst>
                <a:path w="3275965" h="2834004">
                  <a:moveTo>
                    <a:pt x="0" y="0"/>
                  </a:moveTo>
                  <a:lnTo>
                    <a:pt x="3275850" y="0"/>
                  </a:lnTo>
                  <a:lnTo>
                    <a:pt x="3275850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98" y="3184224"/>
            <a:ext cx="4315461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35" dirty="0">
                <a:latin typeface="Calibri"/>
                <a:cs typeface="Calibri"/>
              </a:rPr>
              <a:t>R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780" dirty="0">
                <a:latin typeface="Calibri"/>
                <a:cs typeface="Calibri"/>
              </a:rPr>
              <a:t>S</a:t>
            </a:r>
            <a:r>
              <a:rPr sz="7000" spc="-290" dirty="0">
                <a:latin typeface="Calibri"/>
                <a:cs typeface="Calibri"/>
              </a:rPr>
              <a:t>N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-185" dirty="0">
                <a:latin typeface="Calibri"/>
                <a:cs typeface="Calibri"/>
              </a:rPr>
              <a:t>T</a:t>
            </a:r>
            <a:r>
              <a:rPr sz="7000" spc="950" dirty="0">
                <a:latin typeface="Calibri"/>
                <a:cs typeface="Calibri"/>
              </a:rPr>
              <a:t>-</a:t>
            </a:r>
            <a:r>
              <a:rPr sz="7000" spc="330" dirty="0">
                <a:latin typeface="Calibri"/>
                <a:cs typeface="Calibri"/>
              </a:rPr>
              <a:t>50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2227475"/>
            <a:ext cx="10075299" cy="3101548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835" y="1082312"/>
            <a:ext cx="8955466" cy="376273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741" y="1263650"/>
            <a:ext cx="10075299" cy="3934356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887" y="1416050"/>
            <a:ext cx="9917906" cy="37585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71438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503" y="1533389"/>
            <a:ext cx="7609197" cy="3692662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9343" y="1324330"/>
            <a:ext cx="9309101" cy="5628641"/>
            <a:chOff x="559343" y="1324330"/>
            <a:chExt cx="9309100" cy="5628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43" y="1324330"/>
              <a:ext cx="6772016" cy="56283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8069" y="3581399"/>
              <a:ext cx="3465017" cy="28314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98069" y="3579113"/>
              <a:ext cx="3465195" cy="2834005"/>
            </a:xfrm>
            <a:custGeom>
              <a:avLst/>
              <a:gdLst/>
              <a:ahLst/>
              <a:cxnLst/>
              <a:rect l="l" t="t" r="r" b="b"/>
              <a:pathLst>
                <a:path w="3465195" h="2834004">
                  <a:moveTo>
                    <a:pt x="0" y="0"/>
                  </a:moveTo>
                  <a:lnTo>
                    <a:pt x="3464915" y="0"/>
                  </a:lnTo>
                  <a:lnTo>
                    <a:pt x="3464915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655" y="3184224"/>
            <a:ext cx="4725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  <a:tabLst>
                <a:tab pos="1993707" algn="l"/>
              </a:tabLst>
            </a:pPr>
            <a:r>
              <a:rPr sz="7000" spc="125" dirty="0">
                <a:latin typeface="Calibri"/>
                <a:cs typeface="Calibri"/>
              </a:rPr>
              <a:t>RNN</a:t>
            </a:r>
            <a:r>
              <a:rPr sz="7000" dirty="0">
                <a:latin typeface="Calibri"/>
                <a:cs typeface="Calibri"/>
              </a:rPr>
              <a:t>	</a:t>
            </a:r>
            <a:r>
              <a:rPr sz="7000" spc="265" dirty="0">
                <a:latin typeface="Calibri"/>
                <a:cs typeface="Calibri"/>
              </a:rPr>
              <a:t>(LSTM)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2798"/>
            <a:ext cx="11125200" cy="96885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5179192" algn="l"/>
              </a:tabLst>
            </a:pPr>
            <a:r>
              <a:rPr sz="3100" spc="114" dirty="0"/>
              <a:t>MODEL</a:t>
            </a:r>
            <a:r>
              <a:rPr sz="3100" spc="275" dirty="0"/>
              <a:t> </a:t>
            </a:r>
            <a:r>
              <a:rPr lang="en-US" sz="3100" spc="275" dirty="0" smtClean="0"/>
              <a:t> </a:t>
            </a:r>
            <a:r>
              <a:rPr sz="3100" spc="180" dirty="0" smtClean="0"/>
              <a:t>ARCHITECTURE</a:t>
            </a:r>
            <a:r>
              <a:rPr sz="3100" spc="270" dirty="0" smtClean="0"/>
              <a:t> </a:t>
            </a:r>
            <a:r>
              <a:rPr sz="3100" spc="44" dirty="0"/>
              <a:t>AND</a:t>
            </a:r>
            <a:r>
              <a:rPr sz="3100" dirty="0"/>
              <a:t>	</a:t>
            </a:r>
            <a:r>
              <a:rPr sz="3100" spc="185" dirty="0" smtClean="0"/>
              <a:t>COMPILATION</a:t>
            </a:r>
            <a:endParaRPr sz="31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263650"/>
            <a:ext cx="9329107" cy="3923878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035050"/>
            <a:ext cx="10075299" cy="3985228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00" y="958850"/>
            <a:ext cx="9849031" cy="4161978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6708" y="1072679"/>
            <a:ext cx="9610591" cy="4305771"/>
            <a:chOff x="536709" y="1072679"/>
            <a:chExt cx="9441180" cy="5970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709" y="1072679"/>
              <a:ext cx="6287622" cy="59697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8975" y="3416300"/>
              <a:ext cx="3333902" cy="28287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38975" y="3411384"/>
              <a:ext cx="3334385" cy="2834005"/>
            </a:xfrm>
            <a:custGeom>
              <a:avLst/>
              <a:gdLst/>
              <a:ahLst/>
              <a:cxnLst/>
              <a:rect l="l" t="t" r="r" b="b"/>
              <a:pathLst>
                <a:path w="3334384" h="2834004">
                  <a:moveTo>
                    <a:pt x="0" y="0"/>
                  </a:moveTo>
                  <a:lnTo>
                    <a:pt x="3333953" y="0"/>
                  </a:lnTo>
                  <a:lnTo>
                    <a:pt x="3333953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2787650"/>
            <a:ext cx="3582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69" dirty="0">
                <a:latin typeface="Calibri"/>
                <a:cs typeface="Calibri"/>
              </a:rPr>
              <a:t>ALEXNET</a:t>
            </a:r>
            <a:endParaRPr sz="7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49"/>
            <a:ext cx="53492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20"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743" y="1096627"/>
            <a:ext cx="9720357" cy="3977024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4" y="399849"/>
            <a:ext cx="554164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10"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396" y="979719"/>
            <a:ext cx="9140610" cy="424633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187450"/>
            <a:ext cx="10075299" cy="4017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57742"/>
            <a:ext cx="8960484" cy="52001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996853" algn="l"/>
                <a:tab pos="4619175" algn="l"/>
                <a:tab pos="7494176" algn="l"/>
                <a:tab pos="7873868" algn="l"/>
              </a:tabLst>
            </a:pPr>
            <a:r>
              <a:rPr sz="3300" spc="151" dirty="0"/>
              <a:t>ROC</a:t>
            </a:r>
            <a:r>
              <a:rPr sz="3300" dirty="0"/>
              <a:t>	</a:t>
            </a:r>
            <a:r>
              <a:rPr sz="3300" spc="204" dirty="0"/>
              <a:t>CURVES</a:t>
            </a:r>
            <a:r>
              <a:rPr sz="3300" spc="270" dirty="0"/>
              <a:t> </a:t>
            </a:r>
            <a:r>
              <a:rPr sz="3300" spc="60" dirty="0"/>
              <a:t>AND</a:t>
            </a:r>
            <a:r>
              <a:rPr sz="3300" spc="270" dirty="0"/>
              <a:t> </a:t>
            </a:r>
            <a:r>
              <a:rPr sz="3300" spc="55" dirty="0"/>
              <a:t>AUC</a:t>
            </a:r>
            <a:r>
              <a:rPr sz="3300" dirty="0"/>
              <a:t>	</a:t>
            </a:r>
            <a:r>
              <a:rPr sz="3300" spc="155" dirty="0"/>
              <a:t>COMPARISON</a:t>
            </a:r>
            <a:r>
              <a:rPr sz="3300" dirty="0"/>
              <a:t>	</a:t>
            </a:r>
            <a:r>
              <a:rPr sz="3300" spc="655" dirty="0"/>
              <a:t>-</a:t>
            </a:r>
            <a:r>
              <a:rPr sz="3300" dirty="0"/>
              <a:t>	</a:t>
            </a:r>
            <a:r>
              <a:rPr sz="3300" spc="130" dirty="0"/>
              <a:t>CODE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27" y="1035050"/>
            <a:ext cx="6962770" cy="4226798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069" y="1889125"/>
            <a:ext cx="9957263" cy="377825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7842" y="1099699"/>
            <a:ext cx="9685658" cy="3592951"/>
            <a:chOff x="537841" y="1099699"/>
            <a:chExt cx="9314815" cy="6062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41" y="1099699"/>
              <a:ext cx="6255067" cy="6062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8628" y="3517900"/>
              <a:ext cx="3348685" cy="2832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98628" y="3517557"/>
              <a:ext cx="3348990" cy="2834005"/>
            </a:xfrm>
            <a:custGeom>
              <a:avLst/>
              <a:gdLst/>
              <a:ahLst/>
              <a:cxnLst/>
              <a:rect l="l" t="t" r="r" b="b"/>
              <a:pathLst>
                <a:path w="3348990" h="2834004">
                  <a:moveTo>
                    <a:pt x="0" y="0"/>
                  </a:moveTo>
                  <a:lnTo>
                    <a:pt x="3348736" y="0"/>
                  </a:lnTo>
                  <a:lnTo>
                    <a:pt x="3348736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537" y="3184224"/>
            <a:ext cx="4854576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45" dirty="0">
                <a:latin typeface="Calibri"/>
                <a:cs typeface="Calibri"/>
              </a:rPr>
              <a:t>GOOGLENET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29374"/>
            <a:ext cx="7712709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35" dirty="0"/>
              <a:t>IMPORTS,</a:t>
            </a:r>
            <a:r>
              <a:rPr sz="2200" spc="335" dirty="0"/>
              <a:t> </a:t>
            </a:r>
            <a:r>
              <a:rPr sz="2200" spc="50" dirty="0"/>
              <a:t>DATA</a:t>
            </a:r>
            <a:r>
              <a:rPr sz="2200" spc="340" dirty="0"/>
              <a:t> </a:t>
            </a:r>
            <a:r>
              <a:rPr sz="2200" spc="160" dirty="0"/>
              <a:t>PREPROCESSING</a:t>
            </a:r>
            <a:r>
              <a:rPr sz="2200" spc="190" dirty="0"/>
              <a:t> </a:t>
            </a:r>
            <a:r>
              <a:rPr sz="2200" spc="60" dirty="0"/>
              <a:t>AND</a:t>
            </a:r>
            <a:r>
              <a:rPr sz="2200" spc="340" dirty="0"/>
              <a:t> </a:t>
            </a:r>
            <a:r>
              <a:rPr sz="2200" spc="170" dirty="0"/>
              <a:t>INCEPTION</a:t>
            </a:r>
            <a:r>
              <a:rPr sz="2200" spc="340" dirty="0"/>
              <a:t> </a:t>
            </a:r>
            <a:r>
              <a:rPr sz="2200" spc="60" dirty="0"/>
              <a:t>MODULE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882650"/>
            <a:ext cx="10075299" cy="455654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857" y="356476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132005"/>
            <a:ext cx="9381067" cy="424644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955" y="454069"/>
            <a:ext cx="29171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90" dirty="0"/>
              <a:t>COMPILATION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13" y="3070551"/>
            <a:ext cx="9940979" cy="14154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6865" y="454069"/>
            <a:ext cx="2066289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22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47" y="1492250"/>
            <a:ext cx="10075299" cy="3840457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369" y="1026069"/>
            <a:ext cx="8784731" cy="4276181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7567" y="1156933"/>
            <a:ext cx="9244934" cy="4297717"/>
            <a:chOff x="597566" y="1156933"/>
            <a:chExt cx="9403080" cy="5744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566" y="1156933"/>
              <a:ext cx="6239516" cy="57435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017" y="3328364"/>
              <a:ext cx="3305771" cy="28311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0017" y="3328339"/>
              <a:ext cx="3305810" cy="2834005"/>
            </a:xfrm>
            <a:custGeom>
              <a:avLst/>
              <a:gdLst/>
              <a:ahLst/>
              <a:cxnLst/>
              <a:rect l="l" t="t" r="r" b="b"/>
              <a:pathLst>
                <a:path w="3305809" h="2834004">
                  <a:moveTo>
                    <a:pt x="0" y="0"/>
                  </a:moveTo>
                  <a:lnTo>
                    <a:pt x="3305670" y="0"/>
                  </a:lnTo>
                  <a:lnTo>
                    <a:pt x="3305670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706" y="2991663"/>
            <a:ext cx="7940040" cy="1532255"/>
          </a:xfrm>
          <a:prstGeom prst="rect">
            <a:avLst/>
          </a:prstGeom>
        </p:spPr>
        <p:txBody>
          <a:bodyPr vert="horz" wrap="square" lIns="0" tIns="99686" rIns="0" bIns="0" rtlCol="0">
            <a:spAutoFit/>
          </a:bodyPr>
          <a:lstStyle/>
          <a:p>
            <a:pPr marL="12064" marR="5079" indent="635" algn="ctr">
              <a:lnSpc>
                <a:spcPts val="3729"/>
              </a:lnSpc>
              <a:spcBef>
                <a:spcPts val="785"/>
              </a:spcBef>
              <a:tabLst>
                <a:tab pos="2516261" algn="l"/>
                <a:tab pos="3049609" algn="l"/>
                <a:tab pos="5214113" algn="l"/>
              </a:tabLst>
            </a:pPr>
            <a:r>
              <a:rPr sz="3600" spc="155" dirty="0">
                <a:latin typeface="Calibri"/>
                <a:cs typeface="Calibri"/>
              </a:rPr>
              <a:t>COMPARISON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125" dirty="0">
                <a:latin typeface="Calibri"/>
                <a:cs typeface="Calibri"/>
              </a:rPr>
              <a:t>BETWEEN</a:t>
            </a:r>
            <a:r>
              <a:rPr sz="3600" dirty="0">
                <a:latin typeface="Calibri"/>
                <a:cs typeface="Calibri"/>
              </a:rPr>
              <a:t>	CNN,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VGG-</a:t>
            </a:r>
            <a:r>
              <a:rPr sz="3600" spc="-30" dirty="0">
                <a:latin typeface="Calibri"/>
                <a:cs typeface="Calibri"/>
              </a:rPr>
              <a:t>16, </a:t>
            </a:r>
            <a:r>
              <a:rPr sz="3600" spc="155" dirty="0">
                <a:latin typeface="Calibri"/>
                <a:cs typeface="Calibri"/>
              </a:rPr>
              <a:t>RESNET-</a:t>
            </a:r>
            <a:r>
              <a:rPr sz="3600" spc="-25" dirty="0">
                <a:latin typeface="Calibri"/>
                <a:cs typeface="Calibri"/>
              </a:rPr>
              <a:t>50,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86" dirty="0">
                <a:latin typeface="Calibri"/>
                <a:cs typeface="Calibri"/>
              </a:rPr>
              <a:t>LSTM(RNN),</a:t>
            </a:r>
            <a:r>
              <a:rPr sz="3600" spc="185" dirty="0">
                <a:latin typeface="Calibri"/>
                <a:cs typeface="Calibri"/>
              </a:rPr>
              <a:t> </a:t>
            </a:r>
            <a:r>
              <a:rPr sz="3600" spc="204" dirty="0">
                <a:latin typeface="Calibri"/>
                <a:cs typeface="Calibri"/>
              </a:rPr>
              <a:t>ALEXNET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spc="55" dirty="0">
                <a:latin typeface="Calibri"/>
                <a:cs typeface="Calibri"/>
              </a:rPr>
              <a:t>AND 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95" dirty="0">
                <a:latin typeface="Calibri"/>
                <a:cs typeface="Calibri"/>
              </a:rPr>
              <a:t>OO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330" dirty="0">
                <a:latin typeface="Calibri"/>
                <a:cs typeface="Calibri"/>
              </a:rPr>
              <a:t>L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90" dirty="0">
                <a:latin typeface="Calibri"/>
                <a:cs typeface="Calibri"/>
              </a:rPr>
              <a:t>N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250" dirty="0">
                <a:latin typeface="Calibri"/>
                <a:cs typeface="Calibri"/>
              </a:rPr>
              <a:t>T</a:t>
            </a:r>
            <a:r>
              <a:rPr sz="3600" spc="27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9218"/>
              </p:ext>
            </p:extLst>
          </p:nvPr>
        </p:nvGraphicFramePr>
        <p:xfrm>
          <a:off x="1536700" y="958850"/>
          <a:ext cx="7772397" cy="4210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343"/>
                <a:gridCol w="1110343"/>
                <a:gridCol w="1110343"/>
                <a:gridCol w="1110342"/>
                <a:gridCol w="1110342"/>
                <a:gridCol w="1110342"/>
                <a:gridCol w="1110342"/>
              </a:tblGrid>
              <a:tr h="87307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79692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6289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P</a:t>
                      </a:r>
                      <a:r>
                        <a:rPr sz="1700" spc="16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ec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4958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F</a:t>
                      </a:r>
                      <a:r>
                        <a:rPr sz="1700" spc="3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10" dirty="0">
                          <a:latin typeface="Gill Sans MT"/>
                          <a:cs typeface="Gill Sans MT"/>
                        </a:rPr>
                        <a:t>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Sco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3370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120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15925" marR="141605" indent="-262255">
                        <a:lnSpc>
                          <a:spcPts val="1939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GAUSSIAN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HMM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9881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.00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120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GMM</a:t>
                      </a:r>
                      <a:r>
                        <a:rPr sz="1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HMM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0.9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7512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0.9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5272" y="403969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312" y="1347139"/>
            <a:ext cx="7203124" cy="4107511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2971"/>
            <a:ext cx="8940800" cy="49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698">
              <a:spcBef>
                <a:spcPts val="115"/>
              </a:spcBef>
              <a:tabLst>
                <a:tab pos="928279" algn="l"/>
                <a:tab pos="4299167" algn="l"/>
                <a:tab pos="6974796" algn="l"/>
                <a:tab pos="7328457" algn="l"/>
                <a:tab pos="8474520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4" dirty="0"/>
              <a:t>CURVES</a:t>
            </a:r>
            <a:r>
              <a:rPr sz="3100" spc="254" dirty="0"/>
              <a:t> </a:t>
            </a:r>
            <a:r>
              <a:rPr sz="3100" spc="65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5" dirty="0"/>
              <a:t>COMPARISON</a:t>
            </a:r>
            <a:r>
              <a:rPr sz="3100" dirty="0"/>
              <a:t>	</a:t>
            </a:r>
            <a:r>
              <a:rPr sz="3100" spc="610" dirty="0"/>
              <a:t>-</a:t>
            </a:r>
            <a:r>
              <a:rPr sz="3100" dirty="0"/>
              <a:t>	</a:t>
            </a:r>
            <a:r>
              <a:rPr sz="3100" spc="130" dirty="0"/>
              <a:t>CODE</a:t>
            </a:r>
            <a:r>
              <a:rPr sz="3100" dirty="0"/>
              <a:t>	</a:t>
            </a:r>
            <a:r>
              <a:rPr sz="3100" spc="235" dirty="0"/>
              <a:t>(I)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668" y="934031"/>
            <a:ext cx="8183432" cy="436821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7130"/>
            <a:ext cx="8981440" cy="491799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914311" algn="l"/>
                <a:tab pos="4235673" algn="l"/>
                <a:tab pos="6870666" algn="l"/>
                <a:tab pos="7219247" algn="l"/>
                <a:tab pos="8348168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0" dirty="0"/>
              <a:t>CURVES</a:t>
            </a:r>
            <a:r>
              <a:rPr sz="3100" spc="250" dirty="0"/>
              <a:t> </a:t>
            </a:r>
            <a:r>
              <a:rPr sz="3100" spc="70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1" dirty="0"/>
              <a:t>COMPARISON</a:t>
            </a:r>
            <a:r>
              <a:rPr sz="3100" dirty="0"/>
              <a:t>	</a:t>
            </a:r>
            <a:r>
              <a:rPr sz="3100" spc="600" dirty="0"/>
              <a:t>-</a:t>
            </a:r>
            <a:r>
              <a:rPr sz="3100" dirty="0"/>
              <a:t>	</a:t>
            </a:r>
            <a:r>
              <a:rPr sz="3100" spc="135" dirty="0"/>
              <a:t>CODE</a:t>
            </a:r>
            <a:r>
              <a:rPr sz="3100" dirty="0"/>
              <a:t>	</a:t>
            </a:r>
            <a:r>
              <a:rPr sz="3100" spc="304" dirty="0"/>
              <a:t>(II)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87450"/>
            <a:ext cx="10075299" cy="3848151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54903"/>
              </p:ext>
            </p:extLst>
          </p:nvPr>
        </p:nvGraphicFramePr>
        <p:xfrm>
          <a:off x="1841500" y="1187450"/>
          <a:ext cx="6676050" cy="389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116"/>
                <a:gridCol w="953787"/>
                <a:gridCol w="953786"/>
                <a:gridCol w="953787"/>
                <a:gridCol w="953787"/>
                <a:gridCol w="953787"/>
              </a:tblGrid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Precision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F1-Score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CNN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0.67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Gill Sans MT"/>
                          <a:cs typeface="Gill Sans MT"/>
                        </a:rPr>
                        <a:t>VGG-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0.54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85" dirty="0">
                          <a:latin typeface="Arial"/>
                          <a:cs typeface="Arial"/>
                        </a:rPr>
                        <a:t>RESNET-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50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0.53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Arial"/>
                          <a:cs typeface="Arial"/>
                        </a:rPr>
                        <a:t>LSTM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ALEXNET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0.63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2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GOOGLENET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0.57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345" y="304472"/>
            <a:ext cx="2806066" cy="534761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z="3400" b="1" spc="165" dirty="0">
                <a:latin typeface="Calibri"/>
                <a:cs typeface="Calibri"/>
              </a:rPr>
              <a:t>CONCLUSION: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842" y="1252978"/>
            <a:ext cx="9048749" cy="1117600"/>
          </a:xfrm>
          <a:prstGeom prst="rect">
            <a:avLst/>
          </a:prstGeom>
        </p:spPr>
        <p:txBody>
          <a:bodyPr vert="horz" wrap="square" lIns="0" tIns="70478" rIns="0" bIns="0" rtlCol="0">
            <a:spAutoFit/>
          </a:bodyPr>
          <a:lstStyle/>
          <a:p>
            <a:pPr marL="12698" marR="5079">
              <a:lnSpc>
                <a:spcPts val="2720"/>
              </a:lnSpc>
              <a:spcBef>
                <a:spcPts val="555"/>
              </a:spcBef>
            </a:pPr>
            <a:r>
              <a:rPr sz="2600" spc="-25" dirty="0">
                <a:latin typeface="Gill Sans MT"/>
                <a:cs typeface="Gill Sans MT"/>
              </a:rPr>
              <a:t>VGG-</a:t>
            </a:r>
            <a:r>
              <a:rPr sz="2600" dirty="0">
                <a:latin typeface="Gill Sans MT"/>
                <a:cs typeface="Gill Sans MT"/>
              </a:rPr>
              <a:t>16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better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than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other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models.</a:t>
            </a:r>
            <a:r>
              <a:rPr sz="2600" spc="-229" dirty="0">
                <a:latin typeface="Gill Sans MT"/>
                <a:cs typeface="Gill Sans MT"/>
              </a:rPr>
              <a:t> </a:t>
            </a:r>
            <a:r>
              <a:rPr sz="2600" spc="-50" dirty="0">
                <a:latin typeface="Gill Sans MT"/>
                <a:cs typeface="Gill Sans MT"/>
              </a:rPr>
              <a:t>However,</a:t>
            </a:r>
            <a:r>
              <a:rPr sz="2600" spc="-2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the </a:t>
            </a:r>
            <a:r>
              <a:rPr sz="2600" dirty="0">
                <a:latin typeface="Gill Sans MT"/>
                <a:cs typeface="Gill Sans MT"/>
              </a:rPr>
              <a:t>models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30" dirty="0">
                <a:latin typeface="Gill Sans MT"/>
                <a:cs typeface="Gill Sans MT"/>
              </a:rPr>
              <a:t>poorly.</a:t>
            </a:r>
            <a:r>
              <a:rPr sz="2600" spc="-239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appears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hard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to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generalise </a:t>
            </a:r>
            <a:r>
              <a:rPr sz="2600" dirty="0">
                <a:latin typeface="Gill Sans MT"/>
                <a:cs typeface="Gill Sans MT"/>
              </a:rPr>
              <a:t>patterns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as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humans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convey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emotions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differently.</a:t>
            </a:r>
            <a:endParaRPr sz="2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6176645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2624835" algn="l"/>
              </a:tabLst>
            </a:pPr>
            <a:r>
              <a:rPr sz="6400" spc="-10" dirty="0">
                <a:latin typeface="Calibri"/>
                <a:cs typeface="Calibri"/>
              </a:rPr>
              <a:t>EmoDB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093" y="2978669"/>
            <a:ext cx="8840470" cy="1522197"/>
          </a:xfrm>
          <a:prstGeom prst="rect">
            <a:avLst/>
          </a:prstGeom>
        </p:spPr>
        <p:txBody>
          <a:bodyPr vert="horz" wrap="square" lIns="0" tIns="135876" rIns="0" bIns="0" rtlCol="0">
            <a:spAutoFit/>
          </a:bodyPr>
          <a:lstStyle/>
          <a:p>
            <a:pPr marL="3193739" marR="5079" indent="-3181675">
              <a:lnSpc>
                <a:spcPts val="5409"/>
              </a:lnSpc>
              <a:spcBef>
                <a:spcPts val="1070"/>
              </a:spcBef>
            </a:pPr>
            <a:r>
              <a:rPr sz="5200" spc="270" dirty="0">
                <a:latin typeface="Calibri"/>
                <a:cs typeface="Calibri"/>
              </a:rPr>
              <a:t>CONVERSION</a:t>
            </a:r>
            <a:r>
              <a:rPr sz="5200" spc="185" dirty="0">
                <a:latin typeface="Calibri"/>
                <a:cs typeface="Calibri"/>
              </a:rPr>
              <a:t> </a:t>
            </a:r>
            <a:r>
              <a:rPr sz="5200" spc="310" dirty="0">
                <a:latin typeface="Calibri"/>
                <a:cs typeface="Calibri"/>
              </a:rPr>
              <a:t>TO</a:t>
            </a:r>
            <a:r>
              <a:rPr sz="5200" spc="216" dirty="0">
                <a:latin typeface="Calibri"/>
                <a:cs typeface="Calibri"/>
              </a:rPr>
              <a:t> </a:t>
            </a:r>
            <a:r>
              <a:rPr sz="5200" spc="125" dirty="0">
                <a:latin typeface="Calibri"/>
                <a:cs typeface="Calibri"/>
              </a:rPr>
              <a:t>WAVEFORM </a:t>
            </a:r>
            <a:r>
              <a:rPr sz="5200" spc="151" dirty="0">
                <a:latin typeface="Calibri"/>
                <a:cs typeface="Calibri"/>
              </a:rPr>
              <a:t>(IMAGE)</a:t>
            </a:r>
            <a:endParaRPr sz="5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495" y="334787"/>
            <a:ext cx="59080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  <a:tab pos="4475680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5" dirty="0"/>
              <a:t>CLASS</a:t>
            </a:r>
            <a:r>
              <a:rPr dirty="0"/>
              <a:t>	</a:t>
            </a:r>
            <a:r>
              <a:rPr spc="10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866" y="1352985"/>
            <a:ext cx="8651834" cy="3644466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9495" y="-157655"/>
            <a:ext cx="4885055" cy="1488868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521312" algn="l"/>
              </a:tabLst>
            </a:pPr>
            <a:r>
              <a:rPr spc="170" dirty="0"/>
              <a:t>AUDIO</a:t>
            </a:r>
            <a:r>
              <a:rPr dirty="0"/>
              <a:t>	</a:t>
            </a:r>
            <a:r>
              <a:rPr spc="204" dirty="0"/>
              <a:t>PREPROCESSING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0" y="1022178"/>
            <a:ext cx="8588055" cy="4051472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576" y="260769"/>
            <a:ext cx="7209790" cy="663642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100" spc="120" dirty="0"/>
              <a:t>LOADING</a:t>
            </a:r>
            <a:r>
              <a:rPr sz="2100" spc="151" dirty="0"/>
              <a:t> </a:t>
            </a:r>
            <a:r>
              <a:rPr sz="2100" spc="114" dirty="0"/>
              <a:t>THE</a:t>
            </a:r>
            <a:r>
              <a:rPr sz="2100" spc="335" dirty="0"/>
              <a:t> </a:t>
            </a:r>
            <a:r>
              <a:rPr sz="2100" spc="160" dirty="0"/>
              <a:t>IMAGES</a:t>
            </a:r>
            <a:r>
              <a:rPr sz="2100" spc="330" dirty="0"/>
              <a:t> </a:t>
            </a:r>
            <a:r>
              <a:rPr sz="2100" spc="185" dirty="0"/>
              <a:t>INTO</a:t>
            </a:r>
            <a:r>
              <a:rPr sz="2100" spc="155" dirty="0"/>
              <a:t> </a:t>
            </a:r>
            <a:r>
              <a:rPr sz="2100" spc="170" dirty="0"/>
              <a:t>TRAIN</a:t>
            </a:r>
            <a:r>
              <a:rPr sz="2100" spc="185" dirty="0"/>
              <a:t> </a:t>
            </a:r>
            <a:r>
              <a:rPr sz="2100" spc="65" dirty="0"/>
              <a:t>AND</a:t>
            </a:r>
            <a:r>
              <a:rPr sz="2100" spc="155" dirty="0"/>
              <a:t> </a:t>
            </a:r>
            <a:r>
              <a:rPr sz="2100" spc="195" dirty="0"/>
              <a:t>TEST</a:t>
            </a:r>
            <a:r>
              <a:rPr sz="2100" spc="330" dirty="0"/>
              <a:t> </a:t>
            </a:r>
            <a:r>
              <a:rPr sz="2100" spc="120" dirty="0"/>
              <a:t>DATASETS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700" y="948173"/>
            <a:ext cx="9200956" cy="4049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0934" y="3228445"/>
            <a:ext cx="2462530" cy="997707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  <a:tabLst>
                <a:tab pos="2149266" algn="l"/>
              </a:tabLst>
            </a:pPr>
            <a:r>
              <a:rPr sz="6400" spc="254" dirty="0">
                <a:latin typeface="Calibri"/>
                <a:cs typeface="Calibri"/>
              </a:rPr>
              <a:t>PART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-919" dirty="0">
                <a:latin typeface="Calibri"/>
                <a:cs typeface="Calibri"/>
              </a:rPr>
              <a:t>1</a:t>
            </a:r>
            <a:endParaRPr sz="6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6176645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5026170" algn="l"/>
              </a:tabLst>
            </a:pPr>
            <a:r>
              <a:rPr sz="6400" spc="310" dirty="0">
                <a:latin typeface="Calibri"/>
                <a:cs typeface="Calibri"/>
              </a:rPr>
              <a:t>IONOSPHERE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703" y="3186331"/>
            <a:ext cx="1671320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60" dirty="0">
                <a:latin typeface="Calibri"/>
                <a:cs typeface="Calibri"/>
              </a:rPr>
              <a:t>CNN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8" y="345630"/>
            <a:ext cx="76314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114" dirty="0"/>
              <a:t>MODEL</a:t>
            </a:r>
            <a:r>
              <a:rPr spc="285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900" y="806450"/>
            <a:ext cx="8606430" cy="432905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993811"/>
            <a:ext cx="9039101" cy="453703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582463"/>
            <a:ext cx="9304832" cy="3567387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899" y="944806"/>
            <a:ext cx="8776289" cy="4052644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059394"/>
            <a:ext cx="9889934" cy="3938056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36700" y="1018263"/>
            <a:ext cx="8308937" cy="3902988"/>
            <a:chOff x="617817" y="1018262"/>
            <a:chExt cx="9227820" cy="55200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817" y="1018262"/>
              <a:ext cx="6575587" cy="5519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3926" y="2984499"/>
              <a:ext cx="3366490" cy="28286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3926" y="2979483"/>
              <a:ext cx="3366770" cy="2834005"/>
            </a:xfrm>
            <a:custGeom>
              <a:avLst/>
              <a:gdLst/>
              <a:ahLst/>
              <a:cxnLst/>
              <a:rect l="l" t="t" r="r" b="b"/>
              <a:pathLst>
                <a:path w="3366770" h="2834004">
                  <a:moveTo>
                    <a:pt x="0" y="0"/>
                  </a:moveTo>
                  <a:lnTo>
                    <a:pt x="3366541" y="0"/>
                  </a:lnTo>
                  <a:lnTo>
                    <a:pt x="3366541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29" y="3184224"/>
            <a:ext cx="284162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95" dirty="0">
                <a:latin typeface="Calibri"/>
                <a:cs typeface="Calibri"/>
              </a:rPr>
              <a:t>VGG-</a:t>
            </a:r>
            <a:r>
              <a:rPr sz="7000" spc="-1480" dirty="0">
                <a:latin typeface="Calibri"/>
                <a:cs typeface="Calibri"/>
              </a:rPr>
              <a:t>1</a:t>
            </a:r>
            <a:r>
              <a:rPr sz="7000" spc="390" dirty="0">
                <a:latin typeface="Calibri"/>
                <a:cs typeface="Calibri"/>
              </a:rPr>
              <a:t>6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416050"/>
            <a:ext cx="10075299" cy="3183166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047875"/>
            <a:ext cx="9255347" cy="4101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500" y="3397250"/>
            <a:ext cx="6275759" cy="735457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2991194" algn="l"/>
              </a:tabLst>
            </a:pP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40" dirty="0">
                <a:latin typeface="Calibri"/>
                <a:cs typeface="Calibri"/>
              </a:rPr>
              <a:t>HMM</a:t>
            </a:r>
            <a:endParaRPr sz="4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02" y="1263650"/>
            <a:ext cx="10075299" cy="3914023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1339850"/>
            <a:ext cx="10016298" cy="3807768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292" y="237196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4554" y="1099238"/>
            <a:ext cx="9071746" cy="4126812"/>
            <a:chOff x="694554" y="1099238"/>
            <a:chExt cx="9230360" cy="5897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554" y="1099238"/>
              <a:ext cx="6437214" cy="5896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354" y="3380727"/>
              <a:ext cx="3354387" cy="28295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65354" y="3380727"/>
              <a:ext cx="3354704" cy="2834005"/>
            </a:xfrm>
            <a:custGeom>
              <a:avLst/>
              <a:gdLst/>
              <a:ahLst/>
              <a:cxnLst/>
              <a:rect l="l" t="t" r="r" b="b"/>
              <a:pathLst>
                <a:path w="3354704" h="2834004">
                  <a:moveTo>
                    <a:pt x="0" y="0"/>
                  </a:moveTo>
                  <a:lnTo>
                    <a:pt x="3354539" y="0"/>
                  </a:lnTo>
                  <a:lnTo>
                    <a:pt x="3354539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98" y="3184224"/>
            <a:ext cx="4315461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35" dirty="0">
                <a:latin typeface="Calibri"/>
                <a:cs typeface="Calibri"/>
              </a:rPr>
              <a:t>R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780" dirty="0">
                <a:latin typeface="Calibri"/>
                <a:cs typeface="Calibri"/>
              </a:rPr>
              <a:t>S</a:t>
            </a:r>
            <a:r>
              <a:rPr sz="7000" spc="-290" dirty="0">
                <a:latin typeface="Calibri"/>
                <a:cs typeface="Calibri"/>
              </a:rPr>
              <a:t>N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-185" dirty="0">
                <a:latin typeface="Calibri"/>
                <a:cs typeface="Calibri"/>
              </a:rPr>
              <a:t>T</a:t>
            </a:r>
            <a:r>
              <a:rPr sz="7000" spc="950" dirty="0">
                <a:latin typeface="Calibri"/>
                <a:cs typeface="Calibri"/>
              </a:rPr>
              <a:t>-</a:t>
            </a:r>
            <a:r>
              <a:rPr sz="7000" spc="330" dirty="0">
                <a:latin typeface="Calibri"/>
                <a:cs typeface="Calibri"/>
              </a:rPr>
              <a:t>50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2430475"/>
            <a:ext cx="10075299" cy="2695552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56" y="1175783"/>
            <a:ext cx="9456944" cy="4126467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263650"/>
            <a:ext cx="10075299" cy="396483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75" y="1339850"/>
            <a:ext cx="9652248" cy="3738893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2280" y="1113436"/>
            <a:ext cx="9229725" cy="5614670"/>
            <a:chOff x="622279" y="1113436"/>
            <a:chExt cx="9229725" cy="5614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279" y="1113436"/>
              <a:ext cx="5920219" cy="56145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9387" y="3047999"/>
              <a:ext cx="3317328" cy="2921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29387" y="3044571"/>
              <a:ext cx="3317875" cy="2925445"/>
            </a:xfrm>
            <a:custGeom>
              <a:avLst/>
              <a:gdLst/>
              <a:ahLst/>
              <a:cxnLst/>
              <a:rect l="l" t="t" r="r" b="b"/>
              <a:pathLst>
                <a:path w="3317875" h="2925445">
                  <a:moveTo>
                    <a:pt x="0" y="0"/>
                  </a:moveTo>
                  <a:lnTo>
                    <a:pt x="3317379" y="0"/>
                  </a:lnTo>
                  <a:lnTo>
                    <a:pt x="3317379" y="2924975"/>
                  </a:lnTo>
                  <a:lnTo>
                    <a:pt x="0" y="2924975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655" y="3184224"/>
            <a:ext cx="4725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  <a:tabLst>
                <a:tab pos="1993707" algn="l"/>
              </a:tabLst>
            </a:pPr>
            <a:r>
              <a:rPr sz="7000" spc="125" dirty="0">
                <a:latin typeface="Calibri"/>
                <a:cs typeface="Calibri"/>
              </a:rPr>
              <a:t>RNN</a:t>
            </a:r>
            <a:r>
              <a:rPr sz="7000" dirty="0">
                <a:latin typeface="Calibri"/>
                <a:cs typeface="Calibri"/>
              </a:rPr>
              <a:t>	</a:t>
            </a:r>
            <a:r>
              <a:rPr sz="7000" spc="265" dirty="0">
                <a:latin typeface="Calibri"/>
                <a:cs typeface="Calibri"/>
              </a:rPr>
              <a:t>(LSTM)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194460"/>
            <a:ext cx="8921750" cy="723914"/>
          </a:xfrm>
          <a:prstGeom prst="rect">
            <a:avLst/>
          </a:prstGeom>
        </p:spPr>
        <p:txBody>
          <a:bodyPr vert="horz" wrap="square" lIns="0" tIns="15873" rIns="0" bIns="0" rtlCol="0">
            <a:spAutoFit/>
          </a:bodyPr>
          <a:lstStyle/>
          <a:p>
            <a:pPr marL="12698">
              <a:spcBef>
                <a:spcPts val="125"/>
              </a:spcBef>
            </a:pPr>
            <a:r>
              <a:rPr sz="2300" spc="151" dirty="0"/>
              <a:t>GAUSSIAN</a:t>
            </a:r>
            <a:r>
              <a:rPr sz="2300" spc="330" dirty="0"/>
              <a:t> </a:t>
            </a:r>
            <a:r>
              <a:rPr sz="2300" dirty="0"/>
              <a:t>HMM</a:t>
            </a:r>
            <a:r>
              <a:rPr sz="2300" spc="330" dirty="0"/>
              <a:t> </a:t>
            </a:r>
            <a:r>
              <a:rPr sz="2300" spc="75" dirty="0"/>
              <a:t>(NO</a:t>
            </a:r>
            <a:r>
              <a:rPr sz="2300" spc="335" dirty="0"/>
              <a:t> </a:t>
            </a:r>
            <a:r>
              <a:rPr sz="2300" spc="100" dirty="0"/>
              <a:t>PARAMETER</a:t>
            </a:r>
            <a:r>
              <a:rPr sz="2300" spc="145" dirty="0"/>
              <a:t> </a:t>
            </a:r>
            <a:r>
              <a:rPr sz="2300" spc="140" dirty="0"/>
              <a:t>TUNING)-</a:t>
            </a:r>
            <a:r>
              <a:rPr sz="2300" spc="335" dirty="0"/>
              <a:t> </a:t>
            </a:r>
            <a:r>
              <a:rPr sz="2300" spc="114" dirty="0"/>
              <a:t>CODE</a:t>
            </a:r>
            <a:r>
              <a:rPr sz="2300" spc="330" dirty="0"/>
              <a:t> </a:t>
            </a:r>
            <a:r>
              <a:rPr sz="2300" spc="125" dirty="0"/>
              <a:t>&amp;</a:t>
            </a:r>
            <a:r>
              <a:rPr sz="2300" spc="335" dirty="0"/>
              <a:t> </a:t>
            </a:r>
            <a:r>
              <a:rPr sz="2300" spc="105" dirty="0"/>
              <a:t>EVALUATION</a:t>
            </a:r>
            <a:endParaRPr sz="2300"/>
          </a:p>
        </p:txBody>
      </p:sp>
      <p:pic>
        <p:nvPicPr>
          <p:cNvPr id="3074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015829"/>
            <a:ext cx="5257800" cy="4295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73250"/>
            <a:ext cx="3757612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8" y="92798"/>
            <a:ext cx="7807960" cy="96885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5179192" algn="l"/>
              </a:tabLst>
            </a:pPr>
            <a:r>
              <a:rPr sz="3100" spc="114" dirty="0"/>
              <a:t>MODEL</a:t>
            </a:r>
            <a:r>
              <a:rPr sz="3100" spc="275" dirty="0"/>
              <a:t> </a:t>
            </a:r>
            <a:r>
              <a:rPr sz="3100" spc="180" dirty="0"/>
              <a:t>ARCHITECTURE</a:t>
            </a:r>
            <a:r>
              <a:rPr sz="3100" spc="270" dirty="0"/>
              <a:t> </a:t>
            </a:r>
            <a:r>
              <a:rPr sz="3100" spc="44" dirty="0"/>
              <a:t>AND</a:t>
            </a:r>
            <a:r>
              <a:rPr sz="3100" dirty="0"/>
              <a:t>	</a:t>
            </a:r>
            <a:r>
              <a:rPr sz="3100" spc="185" dirty="0"/>
              <a:t>COMPILATION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40" y="1752404"/>
            <a:ext cx="9212002" cy="3941674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790825"/>
            <a:ext cx="10075299" cy="3974847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5" y="1923563"/>
            <a:ext cx="9366911" cy="3709375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339" y="934095"/>
            <a:ext cx="8446361" cy="3987155"/>
            <a:chOff x="710338" y="934095"/>
            <a:chExt cx="9207500" cy="5688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338" y="934095"/>
              <a:ext cx="6028249" cy="56883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072" y="2997200"/>
              <a:ext cx="3540379" cy="3111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72072" y="2991142"/>
              <a:ext cx="3540760" cy="3121025"/>
            </a:xfrm>
            <a:custGeom>
              <a:avLst/>
              <a:gdLst/>
              <a:ahLst/>
              <a:cxnLst/>
              <a:rect l="l" t="t" r="r" b="b"/>
              <a:pathLst>
                <a:path w="3540759" h="3121025">
                  <a:moveTo>
                    <a:pt x="0" y="0"/>
                  </a:moveTo>
                  <a:lnTo>
                    <a:pt x="3540277" y="0"/>
                  </a:lnTo>
                  <a:lnTo>
                    <a:pt x="3540277" y="3120872"/>
                  </a:lnTo>
                  <a:lnTo>
                    <a:pt x="0" y="3120872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922" y="3184224"/>
            <a:ext cx="3582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69" dirty="0">
                <a:latin typeface="Calibri"/>
                <a:cs typeface="Calibri"/>
              </a:rPr>
              <a:t>ALEXNET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49"/>
            <a:ext cx="53492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20"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919" y="1084911"/>
            <a:ext cx="9416781" cy="444594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4" y="399849"/>
            <a:ext cx="554164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10"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997" y="1163179"/>
            <a:ext cx="8849503" cy="4062872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90" y="1111250"/>
            <a:ext cx="10075299" cy="4063999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759" y="958850"/>
            <a:ext cx="9750639" cy="3915998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0373" y="1179007"/>
            <a:ext cx="8862127" cy="3589844"/>
            <a:chOff x="980372" y="1179005"/>
            <a:chExt cx="8995410" cy="5433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372" y="1179005"/>
              <a:ext cx="6718564" cy="5433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703" y="2946966"/>
              <a:ext cx="3525888" cy="2933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44703" y="2946946"/>
              <a:ext cx="3526154" cy="2933065"/>
            </a:xfrm>
            <a:custGeom>
              <a:avLst/>
              <a:gdLst/>
              <a:ahLst/>
              <a:cxnLst/>
              <a:rect l="l" t="t" r="r" b="b"/>
              <a:pathLst>
                <a:path w="3526154" h="2933065">
                  <a:moveTo>
                    <a:pt x="0" y="0"/>
                  </a:moveTo>
                  <a:lnTo>
                    <a:pt x="3525786" y="0"/>
                  </a:lnTo>
                  <a:lnTo>
                    <a:pt x="3525786" y="2933001"/>
                  </a:lnTo>
                  <a:lnTo>
                    <a:pt x="0" y="2933001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02817"/>
            <a:ext cx="8721090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spc="114" dirty="0"/>
              <a:t>GAUSSIAN</a:t>
            </a:r>
            <a:r>
              <a:rPr sz="2100" spc="281" dirty="0"/>
              <a:t> </a:t>
            </a:r>
            <a:r>
              <a:rPr sz="2100" dirty="0"/>
              <a:t>HMM</a:t>
            </a:r>
            <a:r>
              <a:rPr sz="2100" spc="285" dirty="0"/>
              <a:t> </a:t>
            </a:r>
            <a:r>
              <a:rPr sz="2100" spc="55" dirty="0"/>
              <a:t>(NO</a:t>
            </a:r>
            <a:r>
              <a:rPr sz="2100" spc="290" dirty="0"/>
              <a:t> </a:t>
            </a:r>
            <a:r>
              <a:rPr sz="2100" spc="70" dirty="0"/>
              <a:t>PARAMETER</a:t>
            </a:r>
            <a:r>
              <a:rPr sz="2100" spc="125" dirty="0"/>
              <a:t> </a:t>
            </a:r>
            <a:r>
              <a:rPr sz="2100" spc="109" dirty="0"/>
              <a:t>TUNING)-</a:t>
            </a:r>
            <a:r>
              <a:rPr sz="2100" spc="285" dirty="0"/>
              <a:t> </a:t>
            </a:r>
            <a:r>
              <a:rPr sz="2100" spc="105" dirty="0"/>
              <a:t>CONFUSION</a:t>
            </a:r>
            <a:r>
              <a:rPr sz="2100" spc="285" dirty="0"/>
              <a:t> </a:t>
            </a:r>
            <a:r>
              <a:rPr sz="2100" spc="120" dirty="0"/>
              <a:t>MATRIX</a:t>
            </a:r>
            <a:r>
              <a:rPr sz="2100" spc="155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/>
          </a:p>
        </p:txBody>
      </p:sp>
      <p:grpSp>
        <p:nvGrpSpPr>
          <p:cNvPr id="3" name="object 3"/>
          <p:cNvGrpSpPr/>
          <p:nvPr/>
        </p:nvGrpSpPr>
        <p:grpSpPr>
          <a:xfrm>
            <a:off x="850900" y="688675"/>
            <a:ext cx="9527540" cy="3629025"/>
            <a:chOff x="605578" y="2543299"/>
            <a:chExt cx="9527540" cy="3629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578" y="2548382"/>
              <a:ext cx="4831740" cy="362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857" y="2543299"/>
              <a:ext cx="4770782" cy="3578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537" y="3184224"/>
            <a:ext cx="4854576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45" dirty="0">
                <a:latin typeface="Calibri"/>
                <a:cs typeface="Calibri"/>
              </a:rPr>
              <a:t>GOOGLENET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29374"/>
            <a:ext cx="7712709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35" dirty="0"/>
              <a:t>IMPORTS,</a:t>
            </a:r>
            <a:r>
              <a:rPr sz="2200" spc="335" dirty="0"/>
              <a:t> </a:t>
            </a:r>
            <a:r>
              <a:rPr sz="2200" spc="50" dirty="0"/>
              <a:t>DATA</a:t>
            </a:r>
            <a:r>
              <a:rPr sz="2200" spc="340" dirty="0"/>
              <a:t> </a:t>
            </a:r>
            <a:r>
              <a:rPr sz="2200" spc="160" dirty="0"/>
              <a:t>PREPROCESSING</a:t>
            </a:r>
            <a:r>
              <a:rPr sz="2200" spc="190" dirty="0"/>
              <a:t> </a:t>
            </a:r>
            <a:r>
              <a:rPr sz="2200" spc="60" dirty="0"/>
              <a:t>AND</a:t>
            </a:r>
            <a:r>
              <a:rPr sz="2200" spc="340" dirty="0"/>
              <a:t> </a:t>
            </a:r>
            <a:r>
              <a:rPr sz="2200" spc="170" dirty="0"/>
              <a:t>INCEPTION</a:t>
            </a:r>
            <a:r>
              <a:rPr sz="2200" spc="340" dirty="0"/>
              <a:t> </a:t>
            </a:r>
            <a:r>
              <a:rPr sz="2200" spc="60" dirty="0"/>
              <a:t>MODULE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035050"/>
            <a:ext cx="10075299" cy="4526324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857" y="356476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32" y="898413"/>
            <a:ext cx="9956131" cy="4251437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955" y="454069"/>
            <a:ext cx="29171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90" dirty="0"/>
              <a:t>COMPILATION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24" y="2804659"/>
            <a:ext cx="9641247" cy="1912681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6865" y="454069"/>
            <a:ext cx="2066289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22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11250"/>
            <a:ext cx="10075299" cy="4007342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117" y="943430"/>
            <a:ext cx="9582583" cy="443502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2852" y="1119523"/>
            <a:ext cx="9192048" cy="4030327"/>
            <a:chOff x="802852" y="1119521"/>
            <a:chExt cx="9015730" cy="5732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852" y="1119521"/>
              <a:ext cx="5823587" cy="5731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0134" y="3263900"/>
              <a:ext cx="3303092" cy="2832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10134" y="3263303"/>
              <a:ext cx="3303270" cy="2834005"/>
            </a:xfrm>
            <a:custGeom>
              <a:avLst/>
              <a:gdLst/>
              <a:ahLst/>
              <a:cxnLst/>
              <a:rect l="l" t="t" r="r" b="b"/>
              <a:pathLst>
                <a:path w="3303270" h="2834004">
                  <a:moveTo>
                    <a:pt x="0" y="0"/>
                  </a:moveTo>
                  <a:lnTo>
                    <a:pt x="3303193" y="0"/>
                  </a:lnTo>
                  <a:lnTo>
                    <a:pt x="3303193" y="2833687"/>
                  </a:lnTo>
                  <a:lnTo>
                    <a:pt x="0" y="2833687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706" y="2991663"/>
            <a:ext cx="7940040" cy="1532255"/>
          </a:xfrm>
          <a:prstGeom prst="rect">
            <a:avLst/>
          </a:prstGeom>
        </p:spPr>
        <p:txBody>
          <a:bodyPr vert="horz" wrap="square" lIns="0" tIns="99686" rIns="0" bIns="0" rtlCol="0">
            <a:spAutoFit/>
          </a:bodyPr>
          <a:lstStyle/>
          <a:p>
            <a:pPr marL="12064" marR="5079" indent="635" algn="ctr">
              <a:lnSpc>
                <a:spcPts val="3729"/>
              </a:lnSpc>
              <a:spcBef>
                <a:spcPts val="785"/>
              </a:spcBef>
              <a:tabLst>
                <a:tab pos="2516261" algn="l"/>
                <a:tab pos="3049609" algn="l"/>
                <a:tab pos="5214113" algn="l"/>
              </a:tabLst>
            </a:pPr>
            <a:r>
              <a:rPr sz="3600" spc="155" dirty="0">
                <a:latin typeface="Calibri"/>
                <a:cs typeface="Calibri"/>
              </a:rPr>
              <a:t>COMPARISON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125" dirty="0">
                <a:latin typeface="Calibri"/>
                <a:cs typeface="Calibri"/>
              </a:rPr>
              <a:t>BETWEEN</a:t>
            </a:r>
            <a:r>
              <a:rPr sz="3600" dirty="0">
                <a:latin typeface="Calibri"/>
                <a:cs typeface="Calibri"/>
              </a:rPr>
              <a:t>	CNN,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VGG-</a:t>
            </a:r>
            <a:r>
              <a:rPr sz="3600" spc="-30" dirty="0">
                <a:latin typeface="Calibri"/>
                <a:cs typeface="Calibri"/>
              </a:rPr>
              <a:t>16, </a:t>
            </a:r>
            <a:r>
              <a:rPr sz="3600" spc="155" dirty="0">
                <a:latin typeface="Calibri"/>
                <a:cs typeface="Calibri"/>
              </a:rPr>
              <a:t>RESNET-</a:t>
            </a:r>
            <a:r>
              <a:rPr sz="3600" spc="-25" dirty="0">
                <a:latin typeface="Calibri"/>
                <a:cs typeface="Calibri"/>
              </a:rPr>
              <a:t>50,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86" dirty="0">
                <a:latin typeface="Calibri"/>
                <a:cs typeface="Calibri"/>
              </a:rPr>
              <a:t>LSTM(RNN),</a:t>
            </a:r>
            <a:r>
              <a:rPr sz="3600" spc="185" dirty="0">
                <a:latin typeface="Calibri"/>
                <a:cs typeface="Calibri"/>
              </a:rPr>
              <a:t> </a:t>
            </a:r>
            <a:r>
              <a:rPr sz="3600" spc="204" dirty="0">
                <a:latin typeface="Calibri"/>
                <a:cs typeface="Calibri"/>
              </a:rPr>
              <a:t>ALEXNET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spc="55" dirty="0">
                <a:latin typeface="Calibri"/>
                <a:cs typeface="Calibri"/>
              </a:rPr>
              <a:t>AND 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95" dirty="0">
                <a:latin typeface="Calibri"/>
                <a:cs typeface="Calibri"/>
              </a:rPr>
              <a:t>OO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330" dirty="0">
                <a:latin typeface="Calibri"/>
                <a:cs typeface="Calibri"/>
              </a:rPr>
              <a:t>L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90" dirty="0">
                <a:latin typeface="Calibri"/>
                <a:cs typeface="Calibri"/>
              </a:rPr>
              <a:t>N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250" dirty="0">
                <a:latin typeface="Calibri"/>
                <a:cs typeface="Calibri"/>
              </a:rPr>
              <a:t>T</a:t>
            </a:r>
            <a:r>
              <a:rPr sz="3600" spc="27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5272" y="403969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592" y="1321893"/>
            <a:ext cx="7580708" cy="3675557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2971"/>
            <a:ext cx="8940800" cy="49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698">
              <a:spcBef>
                <a:spcPts val="115"/>
              </a:spcBef>
              <a:tabLst>
                <a:tab pos="928279" algn="l"/>
                <a:tab pos="4299167" algn="l"/>
                <a:tab pos="6974796" algn="l"/>
                <a:tab pos="7328457" algn="l"/>
                <a:tab pos="8474520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4" dirty="0"/>
              <a:t>CURVES</a:t>
            </a:r>
            <a:r>
              <a:rPr sz="3100" spc="254" dirty="0"/>
              <a:t> </a:t>
            </a:r>
            <a:r>
              <a:rPr sz="3100" spc="65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5" dirty="0"/>
              <a:t>COMPARISON</a:t>
            </a:r>
            <a:r>
              <a:rPr sz="3100" dirty="0"/>
              <a:t>	</a:t>
            </a:r>
            <a:r>
              <a:rPr sz="3100" spc="610" dirty="0"/>
              <a:t>-</a:t>
            </a:r>
            <a:r>
              <a:rPr sz="3100" dirty="0"/>
              <a:t>	</a:t>
            </a:r>
            <a:r>
              <a:rPr sz="3100" spc="130" dirty="0"/>
              <a:t>CODE</a:t>
            </a:r>
            <a:r>
              <a:rPr sz="3100" dirty="0"/>
              <a:t>	</a:t>
            </a:r>
            <a:r>
              <a:rPr sz="3100" spc="235" dirty="0"/>
              <a:t>(I)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616" y="976912"/>
            <a:ext cx="8934484" cy="41729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7686"/>
            <a:ext cx="8923020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45" dirty="0"/>
              <a:t>GAUSSIAN</a:t>
            </a:r>
            <a:r>
              <a:rPr sz="2200" spc="320" dirty="0"/>
              <a:t> </a:t>
            </a:r>
            <a:r>
              <a:rPr sz="2200" dirty="0"/>
              <a:t>HMM</a:t>
            </a:r>
            <a:r>
              <a:rPr sz="2200" spc="320" dirty="0"/>
              <a:t> </a:t>
            </a:r>
            <a:r>
              <a:rPr sz="2200" spc="200" dirty="0"/>
              <a:t>(WITH</a:t>
            </a:r>
            <a:r>
              <a:rPr sz="2200" spc="320" dirty="0"/>
              <a:t> </a:t>
            </a:r>
            <a:r>
              <a:rPr sz="2200" spc="100" dirty="0"/>
              <a:t>PARAMETER</a:t>
            </a:r>
            <a:r>
              <a:rPr sz="2200" spc="135" dirty="0"/>
              <a:t> </a:t>
            </a:r>
            <a:r>
              <a:rPr sz="2200" spc="140" dirty="0"/>
              <a:t>TUNING)-</a:t>
            </a:r>
            <a:r>
              <a:rPr sz="2200" spc="320" dirty="0"/>
              <a:t> </a:t>
            </a:r>
            <a:r>
              <a:rPr sz="2200" spc="120" dirty="0"/>
              <a:t>CODE</a:t>
            </a:r>
            <a:r>
              <a:rPr sz="2200" spc="320" dirty="0"/>
              <a:t> </a:t>
            </a:r>
            <a:r>
              <a:rPr sz="2200" spc="120" dirty="0"/>
              <a:t>&amp;</a:t>
            </a:r>
            <a:r>
              <a:rPr sz="2200" spc="320" dirty="0"/>
              <a:t> </a:t>
            </a:r>
            <a:r>
              <a:rPr sz="2200" spc="105" dirty="0"/>
              <a:t>EVALUATION</a:t>
            </a:r>
            <a:endParaRPr sz="2200"/>
          </a:p>
        </p:txBody>
      </p:sp>
      <p:pic>
        <p:nvPicPr>
          <p:cNvPr id="4098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111250"/>
            <a:ext cx="4952999" cy="4256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1964352"/>
            <a:ext cx="3749675" cy="1935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7130"/>
            <a:ext cx="8981440" cy="491799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914311" algn="l"/>
                <a:tab pos="4235673" algn="l"/>
                <a:tab pos="6870666" algn="l"/>
                <a:tab pos="7219247" algn="l"/>
                <a:tab pos="8348168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0" dirty="0"/>
              <a:t>CURVES</a:t>
            </a:r>
            <a:r>
              <a:rPr sz="3100" spc="250" dirty="0"/>
              <a:t> </a:t>
            </a:r>
            <a:r>
              <a:rPr sz="3100" spc="70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1" dirty="0"/>
              <a:t>COMPARISON</a:t>
            </a:r>
            <a:r>
              <a:rPr sz="3100" dirty="0"/>
              <a:t>	</a:t>
            </a:r>
            <a:r>
              <a:rPr sz="3100" spc="600" dirty="0"/>
              <a:t>-</a:t>
            </a:r>
            <a:r>
              <a:rPr sz="3100" dirty="0"/>
              <a:t>	</a:t>
            </a:r>
            <a:r>
              <a:rPr sz="3100" spc="135" dirty="0"/>
              <a:t>CODE</a:t>
            </a:r>
            <a:r>
              <a:rPr sz="3100" dirty="0"/>
              <a:t>	</a:t>
            </a:r>
            <a:r>
              <a:rPr sz="3100" spc="304" dirty="0"/>
              <a:t>(II)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87450"/>
            <a:ext cx="10075299" cy="3758183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00393"/>
              </p:ext>
            </p:extLst>
          </p:nvPr>
        </p:nvGraphicFramePr>
        <p:xfrm>
          <a:off x="2222500" y="958850"/>
          <a:ext cx="5867401" cy="389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817"/>
                <a:gridCol w="870917"/>
                <a:gridCol w="870916"/>
                <a:gridCol w="870917"/>
                <a:gridCol w="870917"/>
                <a:gridCol w="870917"/>
              </a:tblGrid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Precision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F1-Score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CNN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0.68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Gill Sans MT"/>
                          <a:cs typeface="Gill Sans MT"/>
                        </a:rPr>
                        <a:t>VGG-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0.57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85" dirty="0">
                          <a:latin typeface="Arial"/>
                          <a:cs typeface="Arial"/>
                        </a:rPr>
                        <a:t>RESNET-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50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0.01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0.48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Arial"/>
                          <a:cs typeface="Arial"/>
                        </a:rPr>
                        <a:t>LSTM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0.53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ALEXNET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0.36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GOOGLENET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0.06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0.10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0.61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5" y="323945"/>
            <a:ext cx="2806066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65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842" y="1252979"/>
            <a:ext cx="8807450" cy="1463040"/>
          </a:xfrm>
          <a:prstGeom prst="rect">
            <a:avLst/>
          </a:prstGeom>
        </p:spPr>
        <p:txBody>
          <a:bodyPr vert="horz" wrap="square" lIns="0" tIns="70478" rIns="0" bIns="0" rtlCol="0">
            <a:spAutoFit/>
          </a:bodyPr>
          <a:lstStyle/>
          <a:p>
            <a:pPr marL="12698" marR="5079">
              <a:lnSpc>
                <a:spcPts val="2720"/>
              </a:lnSpc>
              <a:spcBef>
                <a:spcPts val="555"/>
              </a:spcBef>
            </a:pPr>
            <a:r>
              <a:rPr sz="2600" spc="-25" dirty="0">
                <a:latin typeface="Gill Sans MT"/>
                <a:cs typeface="Gill Sans MT"/>
              </a:rPr>
              <a:t>VGG-</a:t>
            </a:r>
            <a:r>
              <a:rPr sz="2600" dirty="0">
                <a:latin typeface="Gill Sans MT"/>
                <a:cs typeface="Gill Sans MT"/>
              </a:rPr>
              <a:t>16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better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than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other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models.</a:t>
            </a:r>
            <a:r>
              <a:rPr sz="2600" spc="27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AlexNet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and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simple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CNN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did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respectable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jobs.</a:t>
            </a:r>
            <a:r>
              <a:rPr sz="2600" spc="-229" dirty="0">
                <a:latin typeface="Gill Sans MT"/>
                <a:cs typeface="Gill Sans MT"/>
              </a:rPr>
              <a:t> </a:t>
            </a:r>
            <a:r>
              <a:rPr sz="2600" spc="-50" dirty="0">
                <a:latin typeface="Gill Sans MT"/>
                <a:cs typeface="Gill Sans MT"/>
              </a:rPr>
              <a:t>However,</a:t>
            </a:r>
            <a:r>
              <a:rPr sz="2600" spc="-2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models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30" dirty="0">
                <a:latin typeface="Gill Sans MT"/>
                <a:cs typeface="Gill Sans MT"/>
              </a:rPr>
              <a:t>poorly.</a:t>
            </a:r>
            <a:r>
              <a:rPr sz="2600" spc="-239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It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appears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it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hard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to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generalise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patterns </a:t>
            </a:r>
            <a:r>
              <a:rPr sz="2600" dirty="0">
                <a:latin typeface="Gill Sans MT"/>
                <a:cs typeface="Gill Sans MT"/>
              </a:rPr>
              <a:t>as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humans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convey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emotions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differently.</a:t>
            </a:r>
            <a:endParaRPr sz="2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98132"/>
            <a:ext cx="8667750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spc="114" dirty="0"/>
              <a:t>GAUSSIAN</a:t>
            </a:r>
            <a:r>
              <a:rPr sz="2100" spc="270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5" dirty="0"/>
              <a:t>PARAMETER</a:t>
            </a:r>
            <a:r>
              <a:rPr sz="2100" spc="105" dirty="0"/>
              <a:t> </a:t>
            </a:r>
            <a:r>
              <a:rPr sz="2100" spc="109" dirty="0"/>
              <a:t>TUNING)-</a:t>
            </a:r>
            <a:r>
              <a:rPr sz="2100" spc="275" dirty="0"/>
              <a:t> </a:t>
            </a:r>
            <a:r>
              <a:rPr sz="2100" spc="105" dirty="0"/>
              <a:t>CONFUSION</a:t>
            </a:r>
            <a:r>
              <a:rPr sz="2100" spc="275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345910" y="1410733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 dirty="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1663366"/>
            <a:ext cx="4846893" cy="36351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700" y="1913868"/>
            <a:ext cx="4178888" cy="31341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32" y="3072977"/>
            <a:ext cx="870013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765128" marR="5079" indent="-1753064">
              <a:lnSpc>
                <a:spcPts val="4779"/>
              </a:lnSpc>
              <a:spcBef>
                <a:spcPts val="925"/>
              </a:spcBef>
              <a:tabLst>
                <a:tab pos="3212787" algn="l"/>
                <a:tab pos="3839471" algn="l"/>
                <a:tab pos="6192552" algn="l"/>
              </a:tabLst>
            </a:pPr>
            <a:r>
              <a:rPr sz="4700" spc="-55" dirty="0">
                <a:latin typeface="Calibri"/>
                <a:cs typeface="Calibri"/>
              </a:rPr>
              <a:t>HMM</a:t>
            </a:r>
            <a:r>
              <a:rPr sz="4700" spc="-210" dirty="0">
                <a:latin typeface="Calibri"/>
                <a:cs typeface="Calibri"/>
              </a:rPr>
              <a:t> </a:t>
            </a:r>
            <a:r>
              <a:rPr sz="4700" spc="340" dirty="0">
                <a:latin typeface="Calibri"/>
                <a:cs typeface="Calibri"/>
              </a:rPr>
              <a:t>WITH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60" dirty="0">
                <a:latin typeface="Calibri"/>
                <a:cs typeface="Calibri"/>
              </a:rPr>
              <a:t>MIXTURE </a:t>
            </a:r>
            <a:r>
              <a:rPr sz="4700" spc="75" dirty="0">
                <a:latin typeface="Calibri"/>
                <a:cs typeface="Calibri"/>
              </a:rPr>
              <a:t>MODEL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330" dirty="0">
                <a:latin typeface="Calibri"/>
                <a:cs typeface="Calibri"/>
              </a:rPr>
              <a:t>EMISSIONS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85721"/>
            <a:ext cx="9020810" cy="398826"/>
          </a:xfrm>
          <a:prstGeom prst="rect">
            <a:avLst/>
          </a:prstGeom>
        </p:spPr>
        <p:txBody>
          <a:bodyPr vert="horz" wrap="square" lIns="0" tIns="13969" rIns="0" bIns="0" rtlCol="0">
            <a:spAutoFit/>
          </a:bodyPr>
          <a:lstStyle/>
          <a:p>
            <a:pPr marL="12698">
              <a:spcBef>
                <a:spcPts val="109"/>
              </a:spcBef>
            </a:pPr>
            <a:r>
              <a:rPr sz="2500" dirty="0"/>
              <a:t>GMM</a:t>
            </a:r>
            <a:r>
              <a:rPr sz="2500" spc="330" dirty="0"/>
              <a:t> </a:t>
            </a:r>
            <a:r>
              <a:rPr sz="2500" dirty="0"/>
              <a:t>HMM</a:t>
            </a:r>
            <a:r>
              <a:rPr sz="2500" spc="330" dirty="0"/>
              <a:t> </a:t>
            </a:r>
            <a:r>
              <a:rPr sz="2500" spc="80" dirty="0"/>
              <a:t>(NO</a:t>
            </a:r>
            <a:r>
              <a:rPr sz="2500" spc="330" dirty="0"/>
              <a:t> </a:t>
            </a:r>
            <a:r>
              <a:rPr sz="2500" spc="100" dirty="0"/>
              <a:t>PARAMETER</a:t>
            </a:r>
            <a:r>
              <a:rPr sz="2500" spc="125" dirty="0"/>
              <a:t> </a:t>
            </a:r>
            <a:r>
              <a:rPr sz="2500" spc="145" dirty="0"/>
              <a:t>TUNING)-</a:t>
            </a:r>
            <a:r>
              <a:rPr sz="2500" spc="325" dirty="0"/>
              <a:t> </a:t>
            </a:r>
            <a:r>
              <a:rPr sz="2500" spc="120" dirty="0"/>
              <a:t>CODE</a:t>
            </a:r>
            <a:r>
              <a:rPr sz="2500" spc="330" dirty="0"/>
              <a:t> </a:t>
            </a:r>
            <a:r>
              <a:rPr sz="2500" spc="120" dirty="0"/>
              <a:t>&amp;</a:t>
            </a:r>
            <a:r>
              <a:rPr sz="2500" spc="330" dirty="0"/>
              <a:t> </a:t>
            </a:r>
            <a:r>
              <a:rPr sz="2500" spc="109" dirty="0"/>
              <a:t>EVALUATION</a:t>
            </a:r>
            <a:endParaRPr sz="2500"/>
          </a:p>
        </p:txBody>
      </p:sp>
      <p:pic>
        <p:nvPicPr>
          <p:cNvPr id="5122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2" y="958850"/>
            <a:ext cx="5398958" cy="4397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1797050"/>
            <a:ext cx="342900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02817"/>
            <a:ext cx="8047355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dirty="0"/>
              <a:t>GMM</a:t>
            </a:r>
            <a:r>
              <a:rPr sz="2100" spc="260" dirty="0"/>
              <a:t> </a:t>
            </a:r>
            <a:r>
              <a:rPr sz="2100" dirty="0"/>
              <a:t>HMM</a:t>
            </a:r>
            <a:r>
              <a:rPr sz="2100" spc="260" dirty="0"/>
              <a:t> </a:t>
            </a:r>
            <a:r>
              <a:rPr sz="2100" spc="55" dirty="0"/>
              <a:t>(NO</a:t>
            </a:r>
            <a:r>
              <a:rPr sz="2100" spc="260" dirty="0"/>
              <a:t> </a:t>
            </a:r>
            <a:r>
              <a:rPr sz="2100" spc="70" dirty="0"/>
              <a:t>PARAMETER</a:t>
            </a:r>
            <a:r>
              <a:rPr sz="2100" spc="90" dirty="0"/>
              <a:t> </a:t>
            </a:r>
            <a:r>
              <a:rPr sz="2100" spc="109" dirty="0"/>
              <a:t>TUNING)-</a:t>
            </a:r>
            <a:r>
              <a:rPr sz="2100" spc="254" dirty="0"/>
              <a:t> </a:t>
            </a:r>
            <a:r>
              <a:rPr sz="2100" spc="105" dirty="0"/>
              <a:t>CONFUSION</a:t>
            </a:r>
            <a:r>
              <a:rPr sz="2100" spc="260" dirty="0"/>
              <a:t> </a:t>
            </a:r>
            <a:r>
              <a:rPr sz="2100" spc="120" dirty="0"/>
              <a:t>MATRIX</a:t>
            </a:r>
            <a:r>
              <a:rPr sz="2100" spc="130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/>
          </a:p>
        </p:txBody>
      </p:sp>
      <p:grpSp>
        <p:nvGrpSpPr>
          <p:cNvPr id="3" name="object 3"/>
          <p:cNvGrpSpPr/>
          <p:nvPr/>
        </p:nvGrpSpPr>
        <p:grpSpPr>
          <a:xfrm>
            <a:off x="165100" y="806450"/>
            <a:ext cx="10000415" cy="4212176"/>
            <a:chOff x="363268" y="2827507"/>
            <a:chExt cx="10000415" cy="42121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68" y="2827507"/>
              <a:ext cx="5616234" cy="4212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779" y="3174505"/>
              <a:ext cx="4690904" cy="351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0591"/>
            <a:ext cx="8916035" cy="754051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2400" dirty="0"/>
              <a:t>GMM</a:t>
            </a:r>
            <a:r>
              <a:rPr sz="2400" spc="330" dirty="0"/>
              <a:t> </a:t>
            </a:r>
            <a:r>
              <a:rPr sz="2400" dirty="0"/>
              <a:t>HMM</a:t>
            </a:r>
            <a:r>
              <a:rPr sz="2400" spc="325" dirty="0"/>
              <a:t> </a:t>
            </a:r>
            <a:r>
              <a:rPr sz="2400" spc="216" dirty="0"/>
              <a:t>(WITH</a:t>
            </a:r>
            <a:r>
              <a:rPr sz="2400" spc="330" dirty="0"/>
              <a:t> </a:t>
            </a:r>
            <a:r>
              <a:rPr sz="2400" spc="100" dirty="0"/>
              <a:t>PARAMETER</a:t>
            </a:r>
            <a:r>
              <a:rPr sz="2400" spc="140" dirty="0"/>
              <a:t> TUNING)-</a:t>
            </a:r>
            <a:r>
              <a:rPr sz="2400" spc="330" dirty="0"/>
              <a:t> </a:t>
            </a:r>
            <a:r>
              <a:rPr sz="2400" spc="120" dirty="0"/>
              <a:t>CODE</a:t>
            </a:r>
            <a:r>
              <a:rPr sz="2400" spc="330" dirty="0"/>
              <a:t> </a:t>
            </a:r>
            <a:r>
              <a:rPr sz="2400" spc="114" dirty="0"/>
              <a:t>&amp;</a:t>
            </a:r>
            <a:r>
              <a:rPr sz="2400" spc="330" dirty="0"/>
              <a:t> </a:t>
            </a:r>
            <a:r>
              <a:rPr sz="2400" spc="109" dirty="0"/>
              <a:t>EVALUATION</a:t>
            </a:r>
            <a:endParaRPr sz="2400"/>
          </a:p>
        </p:txBody>
      </p:sp>
      <p:pic>
        <p:nvPicPr>
          <p:cNvPr id="6146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3" y="958850"/>
            <a:ext cx="4811228" cy="4333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1780203"/>
            <a:ext cx="3376612" cy="1874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772" y="120650"/>
            <a:ext cx="9056370" cy="412932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2600" spc="140" dirty="0" smtClean="0"/>
              <a:t>HELPER</a:t>
            </a:r>
            <a:r>
              <a:rPr sz="2600" spc="395" dirty="0" smtClean="0"/>
              <a:t> </a:t>
            </a:r>
            <a:r>
              <a:rPr sz="2600" spc="155" dirty="0" smtClean="0"/>
              <a:t>FUNCTIONS</a:t>
            </a:r>
            <a:r>
              <a:rPr lang="en-US" sz="2600" spc="390" dirty="0"/>
              <a:t> </a:t>
            </a:r>
            <a:r>
              <a:rPr lang="en-US" sz="2600" spc="390" dirty="0" smtClean="0"/>
              <a:t>1 </a:t>
            </a:r>
            <a:r>
              <a:rPr sz="2600" spc="505" dirty="0" smtClean="0"/>
              <a:t>-</a:t>
            </a:r>
            <a:endParaRPr sz="2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94175" y="730250"/>
            <a:ext cx="9935771" cy="4572004"/>
            <a:chOff x="365266" y="765298"/>
            <a:chExt cx="9936402" cy="676847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266" y="765300"/>
              <a:ext cx="4829340" cy="67684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239" y="765298"/>
              <a:ext cx="4800429" cy="67684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4" y="398132"/>
            <a:ext cx="8023859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dirty="0"/>
              <a:t>GMM</a:t>
            </a:r>
            <a:r>
              <a:rPr sz="2100" spc="265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0" dirty="0"/>
              <a:t>PARAMETER</a:t>
            </a:r>
            <a:r>
              <a:rPr sz="2100" spc="109" dirty="0"/>
              <a:t> </a:t>
            </a:r>
            <a:r>
              <a:rPr sz="2100" spc="105" dirty="0"/>
              <a:t>TUNING)-</a:t>
            </a:r>
            <a:r>
              <a:rPr sz="2100" spc="265" dirty="0"/>
              <a:t> </a:t>
            </a:r>
            <a:r>
              <a:rPr sz="2100" spc="100" dirty="0"/>
              <a:t>CONFUSION</a:t>
            </a:r>
            <a:r>
              <a:rPr sz="2100" spc="270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794500" y="1187450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699" y="1238255"/>
            <a:ext cx="5245725" cy="39342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500" y="2178050"/>
            <a:ext cx="3831111" cy="287333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084" y="3072977"/>
            <a:ext cx="883475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2698" marR="5079" indent="1214637">
              <a:lnSpc>
                <a:spcPts val="4779"/>
              </a:lnSpc>
              <a:spcBef>
                <a:spcPts val="925"/>
              </a:spcBef>
              <a:tabLst>
                <a:tab pos="2991194" algn="l"/>
                <a:tab pos="5070616" algn="l"/>
                <a:tab pos="5793176" algn="l"/>
                <a:tab pos="7339251" algn="l"/>
              </a:tabLst>
            </a:pPr>
            <a:r>
              <a:rPr sz="4700" spc="185" dirty="0">
                <a:latin typeface="Calibri"/>
                <a:cs typeface="Calibri"/>
              </a:rPr>
              <a:t>COMPARISON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145" dirty="0">
                <a:latin typeface="Calibri"/>
                <a:cs typeface="Calibri"/>
              </a:rPr>
              <a:t>BETWEEN 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40" dirty="0">
                <a:latin typeface="Calibri"/>
                <a:cs typeface="Calibri"/>
              </a:rPr>
              <a:t>HMM</a:t>
            </a:r>
            <a:r>
              <a:rPr sz="4700" spc="-216" dirty="0">
                <a:latin typeface="Calibri"/>
                <a:cs typeface="Calibri"/>
              </a:rPr>
              <a:t> </a:t>
            </a:r>
            <a:r>
              <a:rPr sz="4700" spc="44" dirty="0">
                <a:latin typeface="Calibri"/>
                <a:cs typeface="Calibri"/>
              </a:rPr>
              <a:t>AND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25" dirty="0">
                <a:latin typeface="Calibri"/>
                <a:cs typeface="Calibri"/>
              </a:rPr>
              <a:t>GMM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05" dirty="0">
                <a:latin typeface="Calibri"/>
                <a:cs typeface="Calibri"/>
              </a:rPr>
              <a:t>HMM.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71438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191" y="1164874"/>
            <a:ext cx="7625016" cy="37563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57742"/>
            <a:ext cx="8960484" cy="52001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996853" algn="l"/>
                <a:tab pos="4619175" algn="l"/>
                <a:tab pos="7494176" algn="l"/>
                <a:tab pos="7873868" algn="l"/>
              </a:tabLst>
            </a:pPr>
            <a:r>
              <a:rPr sz="3300" spc="151" dirty="0"/>
              <a:t>ROC</a:t>
            </a:r>
            <a:r>
              <a:rPr sz="3300" dirty="0"/>
              <a:t>	</a:t>
            </a:r>
            <a:r>
              <a:rPr sz="3300" spc="204" dirty="0"/>
              <a:t>CURVES</a:t>
            </a:r>
            <a:r>
              <a:rPr sz="3300" spc="270" dirty="0"/>
              <a:t> </a:t>
            </a:r>
            <a:r>
              <a:rPr sz="3300" spc="60" dirty="0"/>
              <a:t>AND</a:t>
            </a:r>
            <a:r>
              <a:rPr sz="3300" spc="270" dirty="0"/>
              <a:t> </a:t>
            </a:r>
            <a:r>
              <a:rPr sz="3300" spc="55" dirty="0"/>
              <a:t>AUC</a:t>
            </a:r>
            <a:r>
              <a:rPr sz="3300" dirty="0"/>
              <a:t>	</a:t>
            </a:r>
            <a:r>
              <a:rPr sz="3300" spc="155" dirty="0"/>
              <a:t>COMPARISON</a:t>
            </a:r>
            <a:r>
              <a:rPr sz="3300" dirty="0"/>
              <a:t>	</a:t>
            </a:r>
            <a:r>
              <a:rPr sz="3300" spc="655" dirty="0"/>
              <a:t>-</a:t>
            </a:r>
            <a:r>
              <a:rPr sz="3300" dirty="0"/>
              <a:t>	</a:t>
            </a:r>
            <a:r>
              <a:rPr sz="3300" spc="130" dirty="0"/>
              <a:t>CODE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9610" y="935400"/>
            <a:ext cx="6494183" cy="65994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00668"/>
              </p:ext>
            </p:extLst>
          </p:nvPr>
        </p:nvGraphicFramePr>
        <p:xfrm>
          <a:off x="927100" y="1035050"/>
          <a:ext cx="8534403" cy="441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1"/>
                <a:gridCol w="1219201"/>
                <a:gridCol w="1219201"/>
                <a:gridCol w="1219200"/>
                <a:gridCol w="1219200"/>
                <a:gridCol w="1219200"/>
                <a:gridCol w="1219200"/>
              </a:tblGrid>
              <a:tr h="8839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79692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6035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6289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P</a:t>
                      </a:r>
                      <a:r>
                        <a:rPr sz="1700" spc="16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ec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0259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4958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F</a:t>
                      </a:r>
                      <a:r>
                        <a:rPr sz="1700" spc="3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10" dirty="0">
                          <a:latin typeface="Gill Sans MT"/>
                          <a:cs typeface="Gill Sans MT"/>
                        </a:rPr>
                        <a:t>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Sco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39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15925" marR="141605" indent="-262255">
                        <a:lnSpc>
                          <a:spcPts val="1939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GAUSSIAN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HMM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883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0.89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39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GMM</a:t>
                      </a:r>
                      <a:r>
                        <a:rPr sz="1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HMM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9144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0.7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0.7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883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0.86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1" y="2920453"/>
            <a:ext cx="8975090" cy="1634408"/>
          </a:xfrm>
          <a:prstGeom prst="rect">
            <a:avLst/>
          </a:prstGeom>
        </p:spPr>
        <p:txBody>
          <a:bodyPr vert="horz" wrap="square" lIns="0" tIns="145401" rIns="0" bIns="0" rtlCol="0">
            <a:spAutoFit/>
          </a:bodyPr>
          <a:lstStyle/>
          <a:p>
            <a:pPr marL="12698" marR="5079">
              <a:lnSpc>
                <a:spcPts val="5840"/>
              </a:lnSpc>
              <a:spcBef>
                <a:spcPts val="1145"/>
              </a:spcBef>
              <a:tabLst>
                <a:tab pos="2833095" algn="l"/>
                <a:tab pos="3426127" algn="l"/>
                <a:tab pos="4261706" algn="l"/>
              </a:tabLst>
            </a:pPr>
            <a:r>
              <a:rPr sz="5700" spc="430" dirty="0">
                <a:latin typeface="Calibri"/>
                <a:cs typeface="Calibri"/>
              </a:rPr>
              <a:t>WISCONSIN</a:t>
            </a:r>
            <a:r>
              <a:rPr sz="5700" dirty="0">
                <a:latin typeface="Calibri"/>
                <a:cs typeface="Calibri"/>
              </a:rPr>
              <a:t>	</a:t>
            </a:r>
            <a:r>
              <a:rPr sz="5700" spc="310" dirty="0">
                <a:latin typeface="Calibri"/>
                <a:cs typeface="Calibri"/>
              </a:rPr>
              <a:t>BREAST </a:t>
            </a:r>
            <a:r>
              <a:rPr sz="5700" spc="190" dirty="0">
                <a:latin typeface="Calibri"/>
                <a:cs typeface="Calibri"/>
              </a:rPr>
              <a:t>CANCER</a:t>
            </a:r>
            <a:r>
              <a:rPr sz="5700" dirty="0">
                <a:latin typeface="Calibri"/>
                <a:cs typeface="Calibri"/>
              </a:rPr>
              <a:t>	</a:t>
            </a:r>
            <a:r>
              <a:rPr sz="5700" spc="925" dirty="0">
                <a:latin typeface="Calibri"/>
                <a:cs typeface="Calibri"/>
              </a:rPr>
              <a:t>-</a:t>
            </a:r>
            <a:r>
              <a:rPr sz="5700" dirty="0">
                <a:latin typeface="Calibri"/>
                <a:cs typeface="Calibri"/>
              </a:rPr>
              <a:t>	</a:t>
            </a:r>
            <a:r>
              <a:rPr sz="5700" spc="405" dirty="0">
                <a:latin typeface="Calibri"/>
                <a:cs typeface="Calibri"/>
              </a:rPr>
              <a:t>CLASSIFICATION</a:t>
            </a:r>
            <a:endParaRPr sz="5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700" y="3381273"/>
            <a:ext cx="5970959" cy="735457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2991194" algn="l"/>
              </a:tabLst>
            </a:pP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40" dirty="0">
                <a:latin typeface="Calibri"/>
                <a:cs typeface="Calibri"/>
              </a:rPr>
              <a:t>HMM</a:t>
            </a:r>
            <a:endParaRPr sz="4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194460"/>
            <a:ext cx="8921750" cy="723914"/>
          </a:xfrm>
          <a:prstGeom prst="rect">
            <a:avLst/>
          </a:prstGeom>
        </p:spPr>
        <p:txBody>
          <a:bodyPr vert="horz" wrap="square" lIns="0" tIns="15873" rIns="0" bIns="0" rtlCol="0">
            <a:spAutoFit/>
          </a:bodyPr>
          <a:lstStyle/>
          <a:p>
            <a:pPr marL="12698">
              <a:spcBef>
                <a:spcPts val="125"/>
              </a:spcBef>
            </a:pPr>
            <a:r>
              <a:rPr sz="2300" spc="151" dirty="0"/>
              <a:t>GAUSSIAN</a:t>
            </a:r>
            <a:r>
              <a:rPr sz="2300" spc="330" dirty="0"/>
              <a:t> </a:t>
            </a:r>
            <a:r>
              <a:rPr sz="2300" dirty="0"/>
              <a:t>HMM</a:t>
            </a:r>
            <a:r>
              <a:rPr sz="2300" spc="330" dirty="0"/>
              <a:t> </a:t>
            </a:r>
            <a:r>
              <a:rPr sz="2300" spc="75" dirty="0"/>
              <a:t>(NO</a:t>
            </a:r>
            <a:r>
              <a:rPr sz="2300" spc="335" dirty="0"/>
              <a:t> </a:t>
            </a:r>
            <a:r>
              <a:rPr sz="2300" spc="100" dirty="0"/>
              <a:t>PARAMETER</a:t>
            </a:r>
            <a:r>
              <a:rPr sz="2300" spc="145" dirty="0"/>
              <a:t> </a:t>
            </a:r>
            <a:r>
              <a:rPr sz="2300" spc="140" dirty="0"/>
              <a:t>TUNING)-</a:t>
            </a:r>
            <a:r>
              <a:rPr sz="2300" spc="335" dirty="0"/>
              <a:t> </a:t>
            </a:r>
            <a:r>
              <a:rPr sz="2300" spc="114" dirty="0"/>
              <a:t>CODE</a:t>
            </a:r>
            <a:r>
              <a:rPr sz="2300" spc="330" dirty="0"/>
              <a:t> </a:t>
            </a:r>
            <a:r>
              <a:rPr sz="2300" spc="125" dirty="0"/>
              <a:t>&amp;</a:t>
            </a:r>
            <a:r>
              <a:rPr sz="2300" spc="335" dirty="0"/>
              <a:t> </a:t>
            </a:r>
            <a:r>
              <a:rPr sz="2300" spc="105" dirty="0"/>
              <a:t>EVALUATION</a:t>
            </a:r>
            <a:endParaRPr sz="2300"/>
          </a:p>
        </p:txBody>
      </p:sp>
      <p:pic>
        <p:nvPicPr>
          <p:cNvPr id="7170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111250"/>
            <a:ext cx="48768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720850"/>
            <a:ext cx="3897215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02817"/>
            <a:ext cx="8721090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spc="114" dirty="0"/>
              <a:t>GAUSSIAN</a:t>
            </a:r>
            <a:r>
              <a:rPr sz="2100" spc="281" dirty="0"/>
              <a:t> </a:t>
            </a:r>
            <a:r>
              <a:rPr sz="2100" dirty="0"/>
              <a:t>HMM</a:t>
            </a:r>
            <a:r>
              <a:rPr sz="2100" spc="285" dirty="0"/>
              <a:t> </a:t>
            </a:r>
            <a:r>
              <a:rPr sz="2100" spc="55" dirty="0"/>
              <a:t>(NO</a:t>
            </a:r>
            <a:r>
              <a:rPr sz="2100" spc="290" dirty="0"/>
              <a:t> </a:t>
            </a:r>
            <a:r>
              <a:rPr sz="2100" spc="70" dirty="0"/>
              <a:t>PARAMETER</a:t>
            </a:r>
            <a:r>
              <a:rPr sz="2100" spc="125" dirty="0"/>
              <a:t> </a:t>
            </a:r>
            <a:r>
              <a:rPr sz="2100" spc="109" dirty="0"/>
              <a:t>TUNING)-</a:t>
            </a:r>
            <a:r>
              <a:rPr sz="2100" spc="285" dirty="0"/>
              <a:t> </a:t>
            </a:r>
            <a:r>
              <a:rPr sz="2100" spc="105" dirty="0"/>
              <a:t>CONFUSION</a:t>
            </a:r>
            <a:r>
              <a:rPr sz="2100" spc="285" dirty="0"/>
              <a:t> </a:t>
            </a:r>
            <a:r>
              <a:rPr sz="2100" spc="120" dirty="0"/>
              <a:t>MATRIX</a:t>
            </a:r>
            <a:r>
              <a:rPr sz="2100" spc="155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/>
          </a:p>
        </p:txBody>
      </p:sp>
      <p:grpSp>
        <p:nvGrpSpPr>
          <p:cNvPr id="3" name="object 3"/>
          <p:cNvGrpSpPr/>
          <p:nvPr/>
        </p:nvGrpSpPr>
        <p:grpSpPr>
          <a:xfrm>
            <a:off x="619127" y="1263650"/>
            <a:ext cx="9525000" cy="3811270"/>
            <a:chOff x="586154" y="2632043"/>
            <a:chExt cx="9525000" cy="3811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154" y="2642251"/>
              <a:ext cx="5068038" cy="3801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1009" y="2632043"/>
              <a:ext cx="4459943" cy="3344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7686"/>
            <a:ext cx="8923020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45" dirty="0"/>
              <a:t>GAUSSIAN</a:t>
            </a:r>
            <a:r>
              <a:rPr sz="2200" spc="320" dirty="0"/>
              <a:t> </a:t>
            </a:r>
            <a:r>
              <a:rPr sz="2200" dirty="0"/>
              <a:t>HMM</a:t>
            </a:r>
            <a:r>
              <a:rPr sz="2200" spc="320" dirty="0"/>
              <a:t> </a:t>
            </a:r>
            <a:r>
              <a:rPr sz="2200" spc="200" dirty="0"/>
              <a:t>(WITH</a:t>
            </a:r>
            <a:r>
              <a:rPr sz="2200" spc="320" dirty="0"/>
              <a:t> </a:t>
            </a:r>
            <a:r>
              <a:rPr sz="2200" spc="100" dirty="0"/>
              <a:t>PARAMETER</a:t>
            </a:r>
            <a:r>
              <a:rPr sz="2200" spc="135" dirty="0"/>
              <a:t> </a:t>
            </a:r>
            <a:r>
              <a:rPr sz="2200" spc="140" dirty="0"/>
              <a:t>TUNING)-</a:t>
            </a:r>
            <a:r>
              <a:rPr sz="2200" spc="320" dirty="0"/>
              <a:t> </a:t>
            </a:r>
            <a:r>
              <a:rPr sz="2200" spc="120" dirty="0"/>
              <a:t>CODE</a:t>
            </a:r>
            <a:r>
              <a:rPr sz="2200" spc="320" dirty="0"/>
              <a:t> </a:t>
            </a:r>
            <a:r>
              <a:rPr sz="2200" spc="120" dirty="0"/>
              <a:t>&amp;</a:t>
            </a:r>
            <a:r>
              <a:rPr sz="2200" spc="320" dirty="0"/>
              <a:t> </a:t>
            </a:r>
            <a:r>
              <a:rPr sz="2200" spc="105" dirty="0"/>
              <a:t>EVALUATION</a:t>
            </a:r>
            <a:endParaRPr sz="2200"/>
          </a:p>
        </p:txBody>
      </p:sp>
      <p:pic>
        <p:nvPicPr>
          <p:cNvPr id="8194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035049"/>
            <a:ext cx="5105400" cy="4275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1777741"/>
            <a:ext cx="3571803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0" y="273050"/>
            <a:ext cx="9044939" cy="412932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2600" spc="140" dirty="0" smtClean="0"/>
              <a:t>HELPER</a:t>
            </a:r>
            <a:r>
              <a:rPr sz="2600" spc="395" dirty="0" smtClean="0"/>
              <a:t> </a:t>
            </a:r>
            <a:r>
              <a:rPr sz="2600" spc="151" dirty="0"/>
              <a:t>FUNCTIONS</a:t>
            </a:r>
            <a:r>
              <a:rPr sz="2600" spc="390" dirty="0"/>
              <a:t> </a:t>
            </a:r>
            <a:r>
              <a:rPr lang="en-US" sz="2600" spc="130" dirty="0" smtClean="0"/>
              <a:t>2</a:t>
            </a:r>
            <a:r>
              <a:rPr sz="2600" spc="400" dirty="0" smtClean="0"/>
              <a:t> </a:t>
            </a:r>
            <a:r>
              <a:rPr sz="2600" spc="505" dirty="0"/>
              <a:t>-</a:t>
            </a:r>
            <a:endParaRPr sz="2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72232" y="958850"/>
            <a:ext cx="9677399" cy="4358480"/>
            <a:chOff x="543854" y="891164"/>
            <a:chExt cx="9577495" cy="627049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854" y="891164"/>
              <a:ext cx="4438442" cy="62704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152" y="891164"/>
              <a:ext cx="4826197" cy="62704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98132"/>
            <a:ext cx="8667750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spc="114" dirty="0"/>
              <a:t>GAUSSIAN</a:t>
            </a:r>
            <a:r>
              <a:rPr sz="2100" spc="270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5" dirty="0"/>
              <a:t>PARAMETER</a:t>
            </a:r>
            <a:r>
              <a:rPr sz="2100" spc="105" dirty="0"/>
              <a:t> </a:t>
            </a:r>
            <a:r>
              <a:rPr sz="2100" spc="109" dirty="0"/>
              <a:t>TUNING)-</a:t>
            </a:r>
            <a:r>
              <a:rPr sz="2100" spc="275" dirty="0"/>
              <a:t> </a:t>
            </a:r>
            <a:r>
              <a:rPr sz="2100" spc="105" dirty="0"/>
              <a:t>CONFUSION</a:t>
            </a:r>
            <a:r>
              <a:rPr sz="2100" spc="275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345910" y="3369947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2300" y="1035050"/>
            <a:ext cx="9637525" cy="3915385"/>
            <a:chOff x="520644" y="2818125"/>
            <a:chExt cx="9637525" cy="391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644" y="2818125"/>
              <a:ext cx="5220514" cy="39153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1634" y="3275325"/>
              <a:ext cx="4396535" cy="3297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32" y="3072977"/>
            <a:ext cx="870013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765128" marR="5079" indent="-1753064">
              <a:lnSpc>
                <a:spcPts val="4779"/>
              </a:lnSpc>
              <a:spcBef>
                <a:spcPts val="925"/>
              </a:spcBef>
              <a:tabLst>
                <a:tab pos="3212787" algn="l"/>
                <a:tab pos="3839471" algn="l"/>
                <a:tab pos="6192552" algn="l"/>
              </a:tabLst>
            </a:pPr>
            <a:r>
              <a:rPr sz="4700" spc="-55" dirty="0">
                <a:latin typeface="Calibri"/>
                <a:cs typeface="Calibri"/>
              </a:rPr>
              <a:t>HMM</a:t>
            </a:r>
            <a:r>
              <a:rPr sz="4700" spc="-210" dirty="0">
                <a:latin typeface="Calibri"/>
                <a:cs typeface="Calibri"/>
              </a:rPr>
              <a:t> </a:t>
            </a:r>
            <a:r>
              <a:rPr sz="4700" spc="340" dirty="0">
                <a:latin typeface="Calibri"/>
                <a:cs typeface="Calibri"/>
              </a:rPr>
              <a:t>WITH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260" dirty="0">
                <a:latin typeface="Calibri"/>
                <a:cs typeface="Calibri"/>
              </a:rPr>
              <a:t>MIXTURE </a:t>
            </a:r>
            <a:r>
              <a:rPr sz="4700" spc="75" dirty="0">
                <a:latin typeface="Calibri"/>
                <a:cs typeface="Calibri"/>
              </a:rPr>
              <a:t>MODEL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330" dirty="0">
                <a:latin typeface="Calibri"/>
                <a:cs typeface="Calibri"/>
              </a:rPr>
              <a:t>EMISSIONS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85721"/>
            <a:ext cx="9020810" cy="398826"/>
          </a:xfrm>
          <a:prstGeom prst="rect">
            <a:avLst/>
          </a:prstGeom>
        </p:spPr>
        <p:txBody>
          <a:bodyPr vert="horz" wrap="square" lIns="0" tIns="13969" rIns="0" bIns="0" rtlCol="0">
            <a:spAutoFit/>
          </a:bodyPr>
          <a:lstStyle/>
          <a:p>
            <a:pPr marL="12698">
              <a:spcBef>
                <a:spcPts val="109"/>
              </a:spcBef>
            </a:pPr>
            <a:r>
              <a:rPr sz="2500" dirty="0"/>
              <a:t>GMM</a:t>
            </a:r>
            <a:r>
              <a:rPr sz="2500" spc="330" dirty="0"/>
              <a:t> </a:t>
            </a:r>
            <a:r>
              <a:rPr sz="2500" dirty="0"/>
              <a:t>HMM</a:t>
            </a:r>
            <a:r>
              <a:rPr sz="2500" spc="330" dirty="0"/>
              <a:t> </a:t>
            </a:r>
            <a:r>
              <a:rPr sz="2500" spc="80" dirty="0"/>
              <a:t>(NO</a:t>
            </a:r>
            <a:r>
              <a:rPr sz="2500" spc="330" dirty="0"/>
              <a:t> </a:t>
            </a:r>
            <a:r>
              <a:rPr sz="2500" spc="100" dirty="0"/>
              <a:t>PARAMETER</a:t>
            </a:r>
            <a:r>
              <a:rPr sz="2500" spc="125" dirty="0"/>
              <a:t> </a:t>
            </a:r>
            <a:r>
              <a:rPr sz="2500" spc="145" dirty="0"/>
              <a:t>TUNING)-</a:t>
            </a:r>
            <a:r>
              <a:rPr sz="2500" spc="325" dirty="0"/>
              <a:t> </a:t>
            </a:r>
            <a:r>
              <a:rPr sz="2500" spc="120" dirty="0"/>
              <a:t>CODE</a:t>
            </a:r>
            <a:r>
              <a:rPr sz="2500" spc="330" dirty="0"/>
              <a:t> </a:t>
            </a:r>
            <a:r>
              <a:rPr sz="2500" spc="120" dirty="0"/>
              <a:t>&amp;</a:t>
            </a:r>
            <a:r>
              <a:rPr sz="2500" spc="330" dirty="0"/>
              <a:t> </a:t>
            </a:r>
            <a:r>
              <a:rPr sz="2500" spc="109" dirty="0"/>
              <a:t>EVALUATION</a:t>
            </a:r>
            <a:endParaRPr sz="2500"/>
          </a:p>
        </p:txBody>
      </p:sp>
      <p:pic>
        <p:nvPicPr>
          <p:cNvPr id="9218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896885"/>
            <a:ext cx="4724400" cy="4283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568450"/>
            <a:ext cx="3727955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02817"/>
            <a:ext cx="8047355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dirty="0"/>
              <a:t>GMM</a:t>
            </a:r>
            <a:r>
              <a:rPr sz="2100" spc="260" dirty="0"/>
              <a:t> </a:t>
            </a:r>
            <a:r>
              <a:rPr sz="2100" dirty="0"/>
              <a:t>HMM</a:t>
            </a:r>
            <a:r>
              <a:rPr sz="2100" spc="260" dirty="0"/>
              <a:t> </a:t>
            </a:r>
            <a:r>
              <a:rPr sz="2100" spc="55" dirty="0"/>
              <a:t>(NO</a:t>
            </a:r>
            <a:r>
              <a:rPr sz="2100" spc="260" dirty="0"/>
              <a:t> </a:t>
            </a:r>
            <a:r>
              <a:rPr sz="2100" spc="70" dirty="0"/>
              <a:t>PARAMETER</a:t>
            </a:r>
            <a:r>
              <a:rPr sz="2100" spc="90" dirty="0"/>
              <a:t> </a:t>
            </a:r>
            <a:r>
              <a:rPr sz="2100" spc="109" dirty="0"/>
              <a:t>TUNING)-</a:t>
            </a:r>
            <a:r>
              <a:rPr sz="2100" spc="254" dirty="0"/>
              <a:t> </a:t>
            </a:r>
            <a:r>
              <a:rPr sz="2100" spc="105" dirty="0"/>
              <a:t>CONFUSION</a:t>
            </a:r>
            <a:r>
              <a:rPr sz="2100" spc="260" dirty="0"/>
              <a:t> </a:t>
            </a:r>
            <a:r>
              <a:rPr sz="2100" spc="120" dirty="0"/>
              <a:t>MATRIX</a:t>
            </a:r>
            <a:r>
              <a:rPr sz="2100" spc="130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46100" y="965812"/>
            <a:ext cx="9906037" cy="4214386"/>
            <a:chOff x="447070" y="2608422"/>
            <a:chExt cx="9906037" cy="421438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70" y="2608422"/>
              <a:ext cx="5619182" cy="42143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079" y="2906260"/>
              <a:ext cx="4566028" cy="3424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0591"/>
            <a:ext cx="8916035" cy="754051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2400" dirty="0"/>
              <a:t>GMM</a:t>
            </a:r>
            <a:r>
              <a:rPr sz="2400" spc="330" dirty="0"/>
              <a:t> </a:t>
            </a:r>
            <a:r>
              <a:rPr sz="2400" dirty="0"/>
              <a:t>HMM</a:t>
            </a:r>
            <a:r>
              <a:rPr sz="2400" spc="325" dirty="0"/>
              <a:t> </a:t>
            </a:r>
            <a:r>
              <a:rPr sz="2400" spc="216" dirty="0"/>
              <a:t>(WITH</a:t>
            </a:r>
            <a:r>
              <a:rPr sz="2400" spc="330" dirty="0"/>
              <a:t> </a:t>
            </a:r>
            <a:r>
              <a:rPr sz="2400" spc="100" dirty="0"/>
              <a:t>PARAMETER</a:t>
            </a:r>
            <a:r>
              <a:rPr sz="2400" spc="140" dirty="0"/>
              <a:t> TUNING)-</a:t>
            </a:r>
            <a:r>
              <a:rPr sz="2400" spc="330" dirty="0"/>
              <a:t> </a:t>
            </a:r>
            <a:r>
              <a:rPr sz="2400" spc="120" dirty="0"/>
              <a:t>CODE</a:t>
            </a:r>
            <a:r>
              <a:rPr sz="2400" spc="330" dirty="0"/>
              <a:t> </a:t>
            </a:r>
            <a:r>
              <a:rPr sz="2400" spc="114" dirty="0"/>
              <a:t>&amp;</a:t>
            </a:r>
            <a:r>
              <a:rPr sz="2400" spc="330" dirty="0"/>
              <a:t> </a:t>
            </a:r>
            <a:r>
              <a:rPr sz="2400" spc="109" dirty="0"/>
              <a:t>EVALUATION</a:t>
            </a:r>
            <a:endParaRPr sz="2400"/>
          </a:p>
        </p:txBody>
      </p:sp>
      <p:pic>
        <p:nvPicPr>
          <p:cNvPr id="10242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78" y="1035050"/>
            <a:ext cx="5117099" cy="4375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797050"/>
            <a:ext cx="3218924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4" y="398132"/>
            <a:ext cx="8023859" cy="642481"/>
          </a:xfrm>
          <a:prstGeom prst="rect">
            <a:avLst/>
          </a:prstGeom>
        </p:spPr>
        <p:txBody>
          <a:bodyPr vert="horz" wrap="square" lIns="0" tIns="26667" rIns="0" bIns="0" rtlCol="0">
            <a:spAutoFit/>
          </a:bodyPr>
          <a:lstStyle/>
          <a:p>
            <a:pPr marL="12698" marR="5079">
              <a:lnSpc>
                <a:spcPts val="2359"/>
              </a:lnSpc>
              <a:spcBef>
                <a:spcPts val="210"/>
              </a:spcBef>
            </a:pPr>
            <a:r>
              <a:rPr sz="2100" dirty="0"/>
              <a:t>GMM</a:t>
            </a:r>
            <a:r>
              <a:rPr sz="2100" spc="265" dirty="0"/>
              <a:t> </a:t>
            </a:r>
            <a:r>
              <a:rPr sz="2100" dirty="0"/>
              <a:t>HMM</a:t>
            </a:r>
            <a:r>
              <a:rPr sz="2100" spc="270" dirty="0"/>
              <a:t> </a:t>
            </a:r>
            <a:r>
              <a:rPr sz="2100" spc="170" dirty="0"/>
              <a:t>(WITH</a:t>
            </a:r>
            <a:r>
              <a:rPr sz="2100" spc="270" dirty="0"/>
              <a:t> </a:t>
            </a:r>
            <a:r>
              <a:rPr sz="2100" spc="70" dirty="0"/>
              <a:t>PARAMETER</a:t>
            </a:r>
            <a:r>
              <a:rPr sz="2100" spc="109" dirty="0"/>
              <a:t> </a:t>
            </a:r>
            <a:r>
              <a:rPr sz="2100" spc="105" dirty="0"/>
              <a:t>TUNING)-</a:t>
            </a:r>
            <a:r>
              <a:rPr sz="2100" spc="265" dirty="0"/>
              <a:t> </a:t>
            </a:r>
            <a:r>
              <a:rPr sz="2100" spc="100" dirty="0"/>
              <a:t>CONFUSION</a:t>
            </a:r>
            <a:r>
              <a:rPr sz="2100" spc="270" dirty="0"/>
              <a:t> </a:t>
            </a:r>
            <a:r>
              <a:rPr sz="2100" spc="120" dirty="0"/>
              <a:t>MATRIX</a:t>
            </a:r>
            <a:r>
              <a:rPr sz="2100" spc="140" dirty="0"/>
              <a:t> </a:t>
            </a:r>
            <a:r>
              <a:rPr sz="2100" spc="-25" dirty="0"/>
              <a:t>AND </a:t>
            </a:r>
            <a:r>
              <a:rPr sz="2100" spc="109" dirty="0"/>
              <a:t>LEARNING</a:t>
            </a:r>
            <a:r>
              <a:rPr sz="2100" spc="290" dirty="0"/>
              <a:t> </a:t>
            </a:r>
            <a:r>
              <a:rPr sz="2100" spc="80" dirty="0"/>
              <a:t>CURVE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216692" y="1729882"/>
            <a:ext cx="2688590" cy="505265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CONFUSION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21" dirty="0">
                <a:latin typeface="Gill Sans MT"/>
                <a:cs typeface="Gill Sans MT"/>
              </a:rPr>
              <a:t>MATRIX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HeatMap</a:t>
            </a:r>
            <a:endParaRPr sz="16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7500" y="1568450"/>
            <a:ext cx="9585324" cy="3926840"/>
            <a:chOff x="451888" y="3620500"/>
            <a:chExt cx="9585325" cy="3926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888" y="3620500"/>
              <a:ext cx="4876992" cy="36577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3945" y="4034565"/>
              <a:ext cx="4682863" cy="3512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084" y="3072977"/>
            <a:ext cx="8834755" cy="1349716"/>
          </a:xfrm>
          <a:prstGeom prst="rect">
            <a:avLst/>
          </a:prstGeom>
        </p:spPr>
        <p:txBody>
          <a:bodyPr vert="horz" wrap="square" lIns="0" tIns="117463" rIns="0" bIns="0" rtlCol="0">
            <a:spAutoFit/>
          </a:bodyPr>
          <a:lstStyle/>
          <a:p>
            <a:pPr marL="12698" marR="5079" indent="1214637">
              <a:lnSpc>
                <a:spcPts val="4779"/>
              </a:lnSpc>
              <a:spcBef>
                <a:spcPts val="925"/>
              </a:spcBef>
              <a:tabLst>
                <a:tab pos="2991194" algn="l"/>
                <a:tab pos="5070616" algn="l"/>
                <a:tab pos="5793176" algn="l"/>
                <a:tab pos="7339251" algn="l"/>
              </a:tabLst>
            </a:pPr>
            <a:r>
              <a:rPr sz="4700" spc="185" dirty="0">
                <a:latin typeface="Calibri"/>
                <a:cs typeface="Calibri"/>
              </a:rPr>
              <a:t>COMPARISON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145" dirty="0">
                <a:latin typeface="Calibri"/>
                <a:cs typeface="Calibri"/>
              </a:rPr>
              <a:t>BETWEEN </a:t>
            </a: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40" dirty="0">
                <a:latin typeface="Calibri"/>
                <a:cs typeface="Calibri"/>
              </a:rPr>
              <a:t>HMM</a:t>
            </a:r>
            <a:r>
              <a:rPr sz="4700" spc="-216" dirty="0">
                <a:latin typeface="Calibri"/>
                <a:cs typeface="Calibri"/>
              </a:rPr>
              <a:t> </a:t>
            </a:r>
            <a:r>
              <a:rPr sz="4700" spc="44" dirty="0">
                <a:latin typeface="Calibri"/>
                <a:cs typeface="Calibri"/>
              </a:rPr>
              <a:t>AND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25" dirty="0">
                <a:latin typeface="Calibri"/>
                <a:cs typeface="Calibri"/>
              </a:rPr>
              <a:t>GMM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05" dirty="0">
                <a:latin typeface="Calibri"/>
                <a:cs typeface="Calibri"/>
              </a:rPr>
              <a:t>HMM.</a:t>
            </a:r>
            <a:endParaRPr sz="4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71438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597" y="968031"/>
            <a:ext cx="7802903" cy="41818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3" y="357742"/>
            <a:ext cx="8960484" cy="52001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996853" algn="l"/>
                <a:tab pos="4619175" algn="l"/>
                <a:tab pos="7494176" algn="l"/>
                <a:tab pos="7873868" algn="l"/>
              </a:tabLst>
            </a:pPr>
            <a:r>
              <a:rPr sz="3300" spc="151" dirty="0"/>
              <a:t>ROC</a:t>
            </a:r>
            <a:r>
              <a:rPr sz="3300" dirty="0"/>
              <a:t>	</a:t>
            </a:r>
            <a:r>
              <a:rPr sz="3300" spc="204" dirty="0"/>
              <a:t>CURVES</a:t>
            </a:r>
            <a:r>
              <a:rPr sz="3300" spc="270" dirty="0"/>
              <a:t> </a:t>
            </a:r>
            <a:r>
              <a:rPr sz="3300" spc="60" dirty="0"/>
              <a:t>AND</a:t>
            </a:r>
            <a:r>
              <a:rPr sz="3300" spc="270" dirty="0"/>
              <a:t> </a:t>
            </a:r>
            <a:r>
              <a:rPr sz="3300" spc="55" dirty="0"/>
              <a:t>AUC</a:t>
            </a:r>
            <a:r>
              <a:rPr sz="3300" dirty="0"/>
              <a:t>	</a:t>
            </a:r>
            <a:r>
              <a:rPr sz="3300" spc="155" dirty="0"/>
              <a:t>COMPARISON</a:t>
            </a:r>
            <a:r>
              <a:rPr sz="3300" dirty="0"/>
              <a:t>	</a:t>
            </a:r>
            <a:r>
              <a:rPr sz="3300" spc="655" dirty="0"/>
              <a:t>-</a:t>
            </a:r>
            <a:r>
              <a:rPr sz="3300" dirty="0"/>
              <a:t>	</a:t>
            </a:r>
            <a:r>
              <a:rPr sz="3300" spc="130" dirty="0"/>
              <a:t>CODE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336" y="867316"/>
            <a:ext cx="5334731" cy="658074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63551"/>
              </p:ext>
            </p:extLst>
          </p:nvPr>
        </p:nvGraphicFramePr>
        <p:xfrm>
          <a:off x="1231900" y="1035049"/>
          <a:ext cx="8763002" cy="4153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858"/>
                <a:gridCol w="1251858"/>
                <a:gridCol w="1251858"/>
                <a:gridCol w="1251857"/>
                <a:gridCol w="1251857"/>
                <a:gridCol w="1251857"/>
                <a:gridCol w="1251857"/>
              </a:tblGrid>
              <a:tr h="67486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79692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6289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P</a:t>
                      </a:r>
                      <a:r>
                        <a:rPr sz="1700" spc="16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ec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4958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F</a:t>
                      </a:r>
                      <a:r>
                        <a:rPr sz="1700" spc="3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700" spc="-10" dirty="0">
                          <a:latin typeface="Gill Sans MT"/>
                          <a:cs typeface="Gill Sans MT"/>
                        </a:rPr>
                        <a:t>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Sco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726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15925" marR="141605" indent="-262255">
                        <a:lnSpc>
                          <a:spcPts val="1939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GAUSSIAN 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HMM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9581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0.94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726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GMM</a:t>
                      </a:r>
                      <a:r>
                        <a:rPr sz="1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HMM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DEFAULT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8272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TUNED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67359" algn="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0.98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7655058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2363240" algn="l"/>
              </a:tabLst>
            </a:pPr>
            <a:r>
              <a:rPr sz="6400" spc="434" dirty="0">
                <a:latin typeface="Calibri"/>
                <a:cs typeface="Calibri"/>
              </a:rPr>
              <a:t>WINE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700" y="3168650"/>
            <a:ext cx="4662805" cy="997707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  <a:tabLst>
                <a:tab pos="2607691" algn="l"/>
                <a:tab pos="3342315" algn="l"/>
                <a:tab pos="4189321" algn="l"/>
              </a:tabLst>
            </a:pPr>
            <a:r>
              <a:rPr sz="6400" spc="340" dirty="0" smtClean="0">
                <a:latin typeface="Calibri"/>
                <a:cs typeface="Calibri"/>
              </a:rPr>
              <a:t>PART</a:t>
            </a:r>
            <a:r>
              <a:rPr lang="en-US" sz="6400" dirty="0">
                <a:latin typeface="Calibri"/>
                <a:cs typeface="Calibri"/>
              </a:rPr>
              <a:t> </a:t>
            </a:r>
            <a:r>
              <a:rPr sz="6400" spc="335" dirty="0" smtClean="0">
                <a:latin typeface="Calibri"/>
                <a:cs typeface="Calibri"/>
              </a:rPr>
              <a:t>2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lang="en-US" sz="6400" spc="75" dirty="0" smtClean="0">
                <a:latin typeface="Calibri"/>
                <a:cs typeface="Calibri"/>
              </a:rPr>
              <a:t>,</a:t>
            </a:r>
            <a:r>
              <a:rPr lang="en-US" sz="6400" dirty="0">
                <a:latin typeface="Calibri"/>
                <a:cs typeface="Calibri"/>
              </a:rPr>
              <a:t> </a:t>
            </a:r>
            <a:r>
              <a:rPr sz="6400" spc="335" dirty="0" smtClean="0">
                <a:latin typeface="Calibri"/>
                <a:cs typeface="Calibri"/>
              </a:rPr>
              <a:t>3</a:t>
            </a:r>
            <a:endParaRPr sz="6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6176645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2458481" algn="l"/>
              </a:tabLst>
            </a:pPr>
            <a:r>
              <a:rPr sz="6400" spc="385" dirty="0">
                <a:latin typeface="Calibri"/>
                <a:cs typeface="Calibri"/>
              </a:rPr>
              <a:t>CIFAR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703" y="3186331"/>
            <a:ext cx="1671320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60" dirty="0">
                <a:latin typeface="Calibri"/>
                <a:cs typeface="Calibri"/>
              </a:rPr>
              <a:t>CNN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8" y="99409"/>
            <a:ext cx="7608570" cy="996426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  <a:tab pos="4243293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-21" dirty="0"/>
              <a:t>DATA</a:t>
            </a:r>
            <a:r>
              <a:rPr dirty="0"/>
              <a:t>	</a:t>
            </a:r>
            <a:r>
              <a:rPr spc="204" dirty="0"/>
              <a:t>PREPROCESSING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26" y="1175783"/>
            <a:ext cx="8500674" cy="374546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494" y="399850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795" y="2055856"/>
            <a:ext cx="8881812" cy="32248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239" y="1184517"/>
            <a:ext cx="9226661" cy="404153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856" y="1263650"/>
            <a:ext cx="9934869" cy="423287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1339850"/>
            <a:ext cx="8096540" cy="411823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362" y="248037"/>
            <a:ext cx="46342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48024" algn="l"/>
                <a:tab pos="3532796" algn="l"/>
              </a:tabLst>
            </a:pPr>
            <a:r>
              <a:rPr spc="114" dirty="0"/>
              <a:t>PERFORMANCE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1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322" y="861636"/>
            <a:ext cx="9726754" cy="638744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5747" y="760522"/>
            <a:ext cx="9027639" cy="4179181"/>
            <a:chOff x="495747" y="760522"/>
            <a:chExt cx="9702165" cy="6439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747" y="760522"/>
              <a:ext cx="9701905" cy="64390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9482" y="3603028"/>
              <a:ext cx="3303930" cy="26707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19482" y="3603028"/>
              <a:ext cx="3303904" cy="2673350"/>
            </a:xfrm>
            <a:custGeom>
              <a:avLst/>
              <a:gdLst/>
              <a:ahLst/>
              <a:cxnLst/>
              <a:rect l="l" t="t" r="r" b="b"/>
              <a:pathLst>
                <a:path w="3303904" h="2673350">
                  <a:moveTo>
                    <a:pt x="0" y="0"/>
                  </a:moveTo>
                  <a:lnTo>
                    <a:pt x="3303790" y="0"/>
                  </a:lnTo>
                  <a:lnTo>
                    <a:pt x="3303790" y="2672854"/>
                  </a:lnTo>
                  <a:lnTo>
                    <a:pt x="0" y="2672854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3321050"/>
            <a:ext cx="6507425" cy="735457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8">
              <a:spcBef>
                <a:spcPts val="95"/>
              </a:spcBef>
              <a:tabLst>
                <a:tab pos="2991194" algn="l"/>
              </a:tabLst>
            </a:pPr>
            <a:r>
              <a:rPr sz="4700" spc="239" dirty="0">
                <a:latin typeface="Calibri"/>
                <a:cs typeface="Calibri"/>
              </a:rPr>
              <a:t>GAUSSIAN</a:t>
            </a:r>
            <a:r>
              <a:rPr sz="4700" dirty="0">
                <a:latin typeface="Calibri"/>
                <a:cs typeface="Calibri"/>
              </a:rPr>
              <a:t>	</a:t>
            </a:r>
            <a:r>
              <a:rPr sz="4700" spc="-140" dirty="0">
                <a:latin typeface="Calibri"/>
                <a:cs typeface="Calibri"/>
              </a:rPr>
              <a:t>HMM</a:t>
            </a:r>
            <a:endParaRPr sz="4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29" y="3184224"/>
            <a:ext cx="284162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95" dirty="0">
                <a:latin typeface="Calibri"/>
                <a:cs typeface="Calibri"/>
              </a:rPr>
              <a:t>VGG-</a:t>
            </a:r>
            <a:r>
              <a:rPr sz="7000" spc="-1480" dirty="0">
                <a:latin typeface="Calibri"/>
                <a:cs typeface="Calibri"/>
              </a:rPr>
              <a:t>1</a:t>
            </a:r>
            <a:r>
              <a:rPr sz="7000" spc="390" dirty="0">
                <a:latin typeface="Calibri"/>
                <a:cs typeface="Calibri"/>
              </a:rPr>
              <a:t>6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942" y="2164624"/>
            <a:ext cx="9819514" cy="32272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421" y="1297176"/>
            <a:ext cx="8776559" cy="53525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474" y="958850"/>
            <a:ext cx="10075299" cy="39578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506" y="1898965"/>
            <a:ext cx="9888388" cy="37585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292" y="237196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3677" y="842277"/>
            <a:ext cx="9366250" cy="4383774"/>
            <a:chOff x="663676" y="842275"/>
            <a:chExt cx="9366250" cy="6263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676" y="842275"/>
              <a:ext cx="9366046" cy="62626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2400" y="3680917"/>
              <a:ext cx="3337915" cy="27404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52400" y="3680917"/>
              <a:ext cx="3338195" cy="2740660"/>
            </a:xfrm>
            <a:custGeom>
              <a:avLst/>
              <a:gdLst/>
              <a:ahLst/>
              <a:cxnLst/>
              <a:rect l="l" t="t" r="r" b="b"/>
              <a:pathLst>
                <a:path w="3338195" h="2740660">
                  <a:moveTo>
                    <a:pt x="0" y="0"/>
                  </a:moveTo>
                  <a:lnTo>
                    <a:pt x="3337966" y="0"/>
                  </a:lnTo>
                  <a:lnTo>
                    <a:pt x="3337966" y="2740520"/>
                  </a:lnTo>
                  <a:lnTo>
                    <a:pt x="0" y="2740520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98" y="3184224"/>
            <a:ext cx="4315461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35" dirty="0">
                <a:latin typeface="Calibri"/>
                <a:cs typeface="Calibri"/>
              </a:rPr>
              <a:t>R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780" dirty="0">
                <a:latin typeface="Calibri"/>
                <a:cs typeface="Calibri"/>
              </a:rPr>
              <a:t>S</a:t>
            </a:r>
            <a:r>
              <a:rPr sz="7000" spc="-290" dirty="0">
                <a:latin typeface="Calibri"/>
                <a:cs typeface="Calibri"/>
              </a:rPr>
              <a:t>N</a:t>
            </a:r>
            <a:r>
              <a:rPr sz="7000" spc="250" dirty="0">
                <a:latin typeface="Calibri"/>
                <a:cs typeface="Calibri"/>
              </a:rPr>
              <a:t>E</a:t>
            </a:r>
            <a:r>
              <a:rPr sz="7000" spc="-185" dirty="0">
                <a:latin typeface="Calibri"/>
                <a:cs typeface="Calibri"/>
              </a:rPr>
              <a:t>T</a:t>
            </a:r>
            <a:r>
              <a:rPr sz="7000" spc="950" dirty="0">
                <a:latin typeface="Calibri"/>
                <a:cs typeface="Calibri"/>
              </a:rPr>
              <a:t>-</a:t>
            </a:r>
            <a:r>
              <a:rPr sz="7000" spc="330" dirty="0">
                <a:latin typeface="Calibri"/>
                <a:cs typeface="Calibri"/>
              </a:rPr>
              <a:t>50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11209"/>
            <a:ext cx="7816215" cy="78290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8">
              <a:spcBef>
                <a:spcPts val="105"/>
              </a:spcBef>
            </a:pPr>
            <a:r>
              <a:rPr sz="2500" spc="140" dirty="0"/>
              <a:t>IMPORTS,</a:t>
            </a:r>
            <a:r>
              <a:rPr sz="2500" spc="415" dirty="0"/>
              <a:t> </a:t>
            </a:r>
            <a:r>
              <a:rPr sz="2500" dirty="0"/>
              <a:t>DATA</a:t>
            </a:r>
            <a:r>
              <a:rPr sz="2500" spc="415" dirty="0"/>
              <a:t> </a:t>
            </a:r>
            <a:r>
              <a:rPr sz="2500" spc="170" dirty="0"/>
              <a:t>PREPROCESSING</a:t>
            </a:r>
            <a:r>
              <a:rPr sz="2500" spc="425" dirty="0"/>
              <a:t> </a:t>
            </a:r>
            <a:r>
              <a:rPr sz="2500" spc="125" dirty="0"/>
              <a:t>&amp;</a:t>
            </a:r>
            <a:r>
              <a:rPr sz="2500" spc="239" dirty="0"/>
              <a:t> </a:t>
            </a:r>
            <a:r>
              <a:rPr sz="2500" spc="135" dirty="0"/>
              <a:t>ARCHITECTURE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71" y="2274208"/>
            <a:ext cx="9707061" cy="300808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031" y="1111250"/>
            <a:ext cx="8904469" cy="393481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87450"/>
            <a:ext cx="10075299" cy="39850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194460"/>
            <a:ext cx="8921750" cy="723914"/>
          </a:xfrm>
          <a:prstGeom prst="rect">
            <a:avLst/>
          </a:prstGeom>
        </p:spPr>
        <p:txBody>
          <a:bodyPr vert="horz" wrap="square" lIns="0" tIns="15873" rIns="0" bIns="0" rtlCol="0">
            <a:spAutoFit/>
          </a:bodyPr>
          <a:lstStyle/>
          <a:p>
            <a:pPr marL="12698">
              <a:spcBef>
                <a:spcPts val="125"/>
              </a:spcBef>
            </a:pPr>
            <a:r>
              <a:rPr sz="2300" spc="151" dirty="0"/>
              <a:t>GAUSSIAN</a:t>
            </a:r>
            <a:r>
              <a:rPr sz="2300" spc="330" dirty="0"/>
              <a:t> </a:t>
            </a:r>
            <a:r>
              <a:rPr sz="2300" dirty="0"/>
              <a:t>HMM</a:t>
            </a:r>
            <a:r>
              <a:rPr sz="2300" spc="330" dirty="0"/>
              <a:t> </a:t>
            </a:r>
            <a:r>
              <a:rPr sz="2300" spc="75" dirty="0"/>
              <a:t>(NO</a:t>
            </a:r>
            <a:r>
              <a:rPr sz="2300" spc="335" dirty="0"/>
              <a:t> </a:t>
            </a:r>
            <a:r>
              <a:rPr sz="2300" spc="100" dirty="0"/>
              <a:t>PARAMETER</a:t>
            </a:r>
            <a:r>
              <a:rPr sz="2300" spc="145" dirty="0"/>
              <a:t> </a:t>
            </a:r>
            <a:r>
              <a:rPr sz="2300" spc="140" dirty="0"/>
              <a:t>TUNING)-</a:t>
            </a:r>
            <a:r>
              <a:rPr sz="2300" spc="335" dirty="0"/>
              <a:t> </a:t>
            </a:r>
            <a:r>
              <a:rPr sz="2300" spc="114" dirty="0"/>
              <a:t>CODE</a:t>
            </a:r>
            <a:r>
              <a:rPr sz="2300" spc="330" dirty="0"/>
              <a:t> </a:t>
            </a:r>
            <a:r>
              <a:rPr sz="2300" spc="125" dirty="0"/>
              <a:t>&amp;</a:t>
            </a:r>
            <a:r>
              <a:rPr sz="2300" spc="335" dirty="0"/>
              <a:t> </a:t>
            </a:r>
            <a:r>
              <a:rPr sz="2300" spc="105" dirty="0"/>
              <a:t>EVALUATION</a:t>
            </a:r>
            <a:endParaRPr sz="2300"/>
          </a:p>
        </p:txBody>
      </p:sp>
      <p:pic>
        <p:nvPicPr>
          <p:cNvPr id="1026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958849"/>
            <a:ext cx="4572000" cy="4424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1568450"/>
            <a:ext cx="3429000" cy="2323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746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765889"/>
            <a:ext cx="10075299" cy="300296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592" y="701939"/>
            <a:ext cx="9540240" cy="4524111"/>
            <a:chOff x="576591" y="701939"/>
            <a:chExt cx="9540240" cy="6439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91" y="701939"/>
              <a:ext cx="9540216" cy="64394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3393" y="3685971"/>
              <a:ext cx="3376320" cy="27783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23393" y="3685971"/>
              <a:ext cx="3376929" cy="2781300"/>
            </a:xfrm>
            <a:custGeom>
              <a:avLst/>
              <a:gdLst/>
              <a:ahLst/>
              <a:cxnLst/>
              <a:rect l="l" t="t" r="r" b="b"/>
              <a:pathLst>
                <a:path w="3376929" h="2781300">
                  <a:moveTo>
                    <a:pt x="0" y="0"/>
                  </a:moveTo>
                  <a:lnTo>
                    <a:pt x="3376358" y="0"/>
                  </a:lnTo>
                  <a:lnTo>
                    <a:pt x="3376358" y="2781096"/>
                  </a:lnTo>
                  <a:lnTo>
                    <a:pt x="0" y="2781096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655" y="3184224"/>
            <a:ext cx="4725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  <a:tabLst>
                <a:tab pos="1993707" algn="l"/>
              </a:tabLst>
            </a:pPr>
            <a:r>
              <a:rPr sz="7000" spc="125" dirty="0">
                <a:latin typeface="Calibri"/>
                <a:cs typeface="Calibri"/>
              </a:rPr>
              <a:t>RNN</a:t>
            </a:r>
            <a:r>
              <a:rPr sz="7000" dirty="0">
                <a:latin typeface="Calibri"/>
                <a:cs typeface="Calibri"/>
              </a:rPr>
              <a:t>	</a:t>
            </a:r>
            <a:r>
              <a:rPr sz="7000" spc="265" dirty="0">
                <a:latin typeface="Calibri"/>
                <a:cs typeface="Calibri"/>
              </a:rPr>
              <a:t>(LSTM)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27178"/>
            <a:ext cx="7706359" cy="813041"/>
          </a:xfrm>
          <a:prstGeom prst="rect">
            <a:avLst/>
          </a:prstGeom>
        </p:spPr>
        <p:txBody>
          <a:bodyPr vert="horz" wrap="square" lIns="0" tIns="12698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sz="2600" spc="151" dirty="0"/>
              <a:t>IMAGE</a:t>
            </a:r>
            <a:r>
              <a:rPr sz="2600" spc="395" dirty="0"/>
              <a:t> </a:t>
            </a:r>
            <a:r>
              <a:rPr sz="2600" spc="180" dirty="0"/>
              <a:t>PROCESSING</a:t>
            </a:r>
            <a:r>
              <a:rPr sz="2600" spc="225" dirty="0"/>
              <a:t> </a:t>
            </a:r>
            <a:r>
              <a:rPr sz="2600" spc="50" dirty="0"/>
              <a:t>AND</a:t>
            </a:r>
            <a:r>
              <a:rPr sz="2600" spc="400" dirty="0"/>
              <a:t> </a:t>
            </a:r>
            <a:r>
              <a:rPr sz="2600" spc="90" dirty="0"/>
              <a:t>MODEL</a:t>
            </a:r>
            <a:r>
              <a:rPr sz="2600" spc="220" dirty="0"/>
              <a:t> </a:t>
            </a:r>
            <a:r>
              <a:rPr sz="2600" spc="140" dirty="0"/>
              <a:t>ARCHITECTURE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54" y="1187450"/>
            <a:ext cx="9831491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086" y="334788"/>
            <a:ext cx="612013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042652" algn="l"/>
              </a:tabLst>
            </a:pPr>
            <a:r>
              <a:rPr spc="200" dirty="0"/>
              <a:t>COMPILATION</a:t>
            </a:r>
            <a:r>
              <a:rPr spc="290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8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25" y="1263650"/>
            <a:ext cx="800055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953" y="1263650"/>
            <a:ext cx="10075299" cy="398327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1263650"/>
            <a:ext cx="9618099" cy="372874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098" y="807357"/>
            <a:ext cx="9231630" cy="4266293"/>
            <a:chOff x="731098" y="731156"/>
            <a:chExt cx="9231630" cy="6537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98" y="731156"/>
              <a:ext cx="9231203" cy="65371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7707" y="3725811"/>
              <a:ext cx="3455835" cy="28775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87707" y="3725811"/>
              <a:ext cx="3456304" cy="2877820"/>
            </a:xfrm>
            <a:custGeom>
              <a:avLst/>
              <a:gdLst/>
              <a:ahLst/>
              <a:cxnLst/>
              <a:rect l="l" t="t" r="r" b="b"/>
              <a:pathLst>
                <a:path w="3456304" h="2877820">
                  <a:moveTo>
                    <a:pt x="0" y="0"/>
                  </a:moveTo>
                  <a:lnTo>
                    <a:pt x="3455733" y="0"/>
                  </a:lnTo>
                  <a:lnTo>
                    <a:pt x="3455733" y="2877642"/>
                  </a:lnTo>
                  <a:lnTo>
                    <a:pt x="0" y="2877642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922" y="3184224"/>
            <a:ext cx="3582035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369" dirty="0">
                <a:latin typeface="Calibri"/>
                <a:cs typeface="Calibri"/>
              </a:rPr>
              <a:t>ALEXNET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49"/>
            <a:ext cx="534924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20"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929" y="995527"/>
            <a:ext cx="8951543" cy="40781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02817"/>
            <a:ext cx="8721090" cy="661077"/>
          </a:xfrm>
          <a:prstGeom prst="rect">
            <a:avLst/>
          </a:prstGeom>
        </p:spPr>
        <p:txBody>
          <a:bodyPr vert="horz" wrap="square" lIns="0" tIns="8254" rIns="0" bIns="0" rtlCol="0">
            <a:spAutoFit/>
          </a:bodyPr>
          <a:lstStyle/>
          <a:p>
            <a:pPr marL="12698" marR="5079">
              <a:lnSpc>
                <a:spcPct val="101099"/>
              </a:lnSpc>
              <a:spcBef>
                <a:spcPts val="65"/>
              </a:spcBef>
            </a:pPr>
            <a:r>
              <a:rPr sz="2100" spc="114" dirty="0"/>
              <a:t>GAUSSIAN</a:t>
            </a:r>
            <a:r>
              <a:rPr sz="2100" spc="281" dirty="0"/>
              <a:t> </a:t>
            </a:r>
            <a:r>
              <a:rPr sz="2100" dirty="0"/>
              <a:t>HMM</a:t>
            </a:r>
            <a:r>
              <a:rPr sz="2100" spc="285" dirty="0"/>
              <a:t> </a:t>
            </a:r>
            <a:r>
              <a:rPr sz="2100" spc="55" dirty="0"/>
              <a:t>(NO</a:t>
            </a:r>
            <a:r>
              <a:rPr sz="2100" spc="290" dirty="0"/>
              <a:t> </a:t>
            </a:r>
            <a:r>
              <a:rPr sz="2100" spc="70" dirty="0"/>
              <a:t>PARAMETER</a:t>
            </a:r>
            <a:r>
              <a:rPr sz="2100" spc="125" dirty="0"/>
              <a:t> </a:t>
            </a:r>
            <a:r>
              <a:rPr sz="2100" spc="109" dirty="0"/>
              <a:t>TUNING)-</a:t>
            </a:r>
            <a:r>
              <a:rPr sz="2100" spc="285" dirty="0"/>
              <a:t> </a:t>
            </a:r>
            <a:r>
              <a:rPr sz="2100" spc="105" dirty="0"/>
              <a:t>CONFUSION</a:t>
            </a:r>
            <a:r>
              <a:rPr sz="2100" spc="285" dirty="0"/>
              <a:t> </a:t>
            </a:r>
            <a:r>
              <a:rPr sz="2100" spc="120" dirty="0"/>
              <a:t>MATRIX</a:t>
            </a:r>
            <a:r>
              <a:rPr sz="2100" spc="155" dirty="0"/>
              <a:t> </a:t>
            </a:r>
            <a:r>
              <a:rPr sz="2100" spc="-25" dirty="0"/>
              <a:t>AND </a:t>
            </a:r>
            <a:r>
              <a:rPr sz="2100" spc="114" dirty="0"/>
              <a:t>LEARNING</a:t>
            </a:r>
            <a:r>
              <a:rPr sz="2100" spc="304" dirty="0"/>
              <a:t> </a:t>
            </a:r>
            <a:r>
              <a:rPr sz="2100" spc="95" dirty="0"/>
              <a:t>CURVE</a:t>
            </a:r>
            <a:endParaRPr sz="2100"/>
          </a:p>
        </p:txBody>
      </p:sp>
      <p:grpSp>
        <p:nvGrpSpPr>
          <p:cNvPr id="3" name="object 3"/>
          <p:cNvGrpSpPr/>
          <p:nvPr/>
        </p:nvGrpSpPr>
        <p:grpSpPr>
          <a:xfrm>
            <a:off x="317500" y="1111250"/>
            <a:ext cx="9908540" cy="4095115"/>
            <a:chOff x="475982" y="2337326"/>
            <a:chExt cx="9908540" cy="4095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982" y="2337326"/>
              <a:ext cx="5460145" cy="409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967" y="2664762"/>
              <a:ext cx="4513365" cy="3440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4" y="399849"/>
            <a:ext cx="554164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4749972" algn="l"/>
                <a:tab pos="5134746" algn="l"/>
              </a:tabLst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  <a:r>
              <a:rPr dirty="0"/>
              <a:t>	</a:t>
            </a:r>
            <a:r>
              <a:rPr spc="665" dirty="0"/>
              <a:t>-</a:t>
            </a:r>
            <a:r>
              <a:rPr dirty="0"/>
              <a:t>	</a:t>
            </a:r>
            <a:r>
              <a:rPr spc="610"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049" y="1258617"/>
            <a:ext cx="9465303" cy="366263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056" y="443225"/>
            <a:ext cx="47745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191200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00" dirty="0"/>
              <a:t>SAVING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2" y="1035050"/>
            <a:ext cx="10075299" cy="39494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326139"/>
            <a:ext cx="10075299" cy="382371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9025" y="834973"/>
            <a:ext cx="9675495" cy="4619677"/>
            <a:chOff x="509024" y="834973"/>
            <a:chExt cx="9675495" cy="6364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24" y="834973"/>
              <a:ext cx="9675350" cy="6364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5614" y="3580955"/>
              <a:ext cx="3554361" cy="2883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05614" y="3580955"/>
              <a:ext cx="3554729" cy="2884170"/>
            </a:xfrm>
            <a:custGeom>
              <a:avLst/>
              <a:gdLst/>
              <a:ahLst/>
              <a:cxnLst/>
              <a:rect l="l" t="t" r="r" b="b"/>
              <a:pathLst>
                <a:path w="3554729" h="2884170">
                  <a:moveTo>
                    <a:pt x="0" y="0"/>
                  </a:moveTo>
                  <a:lnTo>
                    <a:pt x="3554361" y="0"/>
                  </a:lnTo>
                  <a:lnTo>
                    <a:pt x="3554361" y="2884093"/>
                  </a:lnTo>
                  <a:lnTo>
                    <a:pt x="0" y="2884093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537" y="3184224"/>
            <a:ext cx="4854576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245" dirty="0">
                <a:latin typeface="Calibri"/>
                <a:cs typeface="Calibri"/>
              </a:rPr>
              <a:t>GOOGLENET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9" y="229374"/>
            <a:ext cx="7712709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35" dirty="0"/>
              <a:t>IMPORTS,</a:t>
            </a:r>
            <a:r>
              <a:rPr sz="2200" spc="335" dirty="0"/>
              <a:t> </a:t>
            </a:r>
            <a:r>
              <a:rPr sz="2200" spc="50" dirty="0"/>
              <a:t>DATA</a:t>
            </a:r>
            <a:r>
              <a:rPr sz="2200" spc="340" dirty="0"/>
              <a:t> </a:t>
            </a:r>
            <a:r>
              <a:rPr sz="2200" spc="160" dirty="0"/>
              <a:t>PREPROCESSING</a:t>
            </a:r>
            <a:r>
              <a:rPr sz="2200" spc="190" dirty="0"/>
              <a:t> </a:t>
            </a:r>
            <a:r>
              <a:rPr sz="2200" spc="60" dirty="0"/>
              <a:t>AND</a:t>
            </a:r>
            <a:r>
              <a:rPr sz="2200" spc="340" dirty="0"/>
              <a:t> </a:t>
            </a:r>
            <a:r>
              <a:rPr sz="2200" spc="170" dirty="0"/>
              <a:t>INCEPTION</a:t>
            </a:r>
            <a:r>
              <a:rPr sz="2200" spc="340" dirty="0"/>
              <a:t> </a:t>
            </a:r>
            <a:r>
              <a:rPr sz="2200" spc="60" dirty="0"/>
              <a:t>MODULE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569325"/>
            <a:ext cx="10075299" cy="34281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452" y="399850"/>
            <a:ext cx="460248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MODEL</a:t>
            </a:r>
            <a:r>
              <a:rPr spc="281" dirty="0"/>
              <a:t> </a:t>
            </a:r>
            <a:r>
              <a:rPr spc="174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873859"/>
            <a:ext cx="10075299" cy="427599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955" y="454069"/>
            <a:ext cx="29171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90" dirty="0"/>
              <a:t>COMPILATION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684" y="2814549"/>
            <a:ext cx="9351963" cy="174882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6865" y="454069"/>
            <a:ext cx="2066289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22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" y="1035050"/>
            <a:ext cx="10075299" cy="398459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406" y="453282"/>
            <a:ext cx="8795322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273023">
              <a:spcBef>
                <a:spcPts val="90"/>
              </a:spcBef>
              <a:tabLst>
                <a:tab pos="3452160" algn="l"/>
                <a:tab pos="4651557" algn="l"/>
              </a:tabLst>
            </a:pPr>
            <a:r>
              <a:rPr spc="229" dirty="0"/>
              <a:t>TRAINING</a:t>
            </a:r>
            <a:r>
              <a:rPr spc="28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270" dirty="0"/>
              <a:t>LOSS</a:t>
            </a:r>
            <a:r>
              <a:rPr dirty="0"/>
              <a:t>	</a:t>
            </a:r>
            <a:r>
              <a:rPr spc="200" dirty="0"/>
              <a:t>CURVES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07" y="1263650"/>
            <a:ext cx="9635087" cy="3860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207686"/>
            <a:ext cx="8923020" cy="694420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698">
              <a:spcBef>
                <a:spcPts val="135"/>
              </a:spcBef>
            </a:pPr>
            <a:r>
              <a:rPr sz="2200" spc="145" dirty="0"/>
              <a:t>GAUSSIAN</a:t>
            </a:r>
            <a:r>
              <a:rPr sz="2200" spc="320" dirty="0"/>
              <a:t> </a:t>
            </a:r>
            <a:r>
              <a:rPr sz="2200" dirty="0"/>
              <a:t>HMM</a:t>
            </a:r>
            <a:r>
              <a:rPr sz="2200" spc="320" dirty="0"/>
              <a:t> </a:t>
            </a:r>
            <a:r>
              <a:rPr sz="2200" spc="200" dirty="0"/>
              <a:t>(WITH</a:t>
            </a:r>
            <a:r>
              <a:rPr sz="2200" spc="320" dirty="0"/>
              <a:t> </a:t>
            </a:r>
            <a:r>
              <a:rPr sz="2200" spc="100" dirty="0"/>
              <a:t>PARAMETER</a:t>
            </a:r>
            <a:r>
              <a:rPr sz="2200" spc="135" dirty="0"/>
              <a:t> </a:t>
            </a:r>
            <a:r>
              <a:rPr sz="2200" spc="140" dirty="0"/>
              <a:t>TUNING)-</a:t>
            </a:r>
            <a:r>
              <a:rPr sz="2200" spc="320" dirty="0"/>
              <a:t> </a:t>
            </a:r>
            <a:r>
              <a:rPr sz="2200" spc="120" dirty="0"/>
              <a:t>CODE</a:t>
            </a:r>
            <a:r>
              <a:rPr sz="2200" spc="320" dirty="0"/>
              <a:t> </a:t>
            </a:r>
            <a:r>
              <a:rPr sz="2200" spc="120" dirty="0"/>
              <a:t>&amp;</a:t>
            </a:r>
            <a:r>
              <a:rPr sz="2200" spc="320" dirty="0"/>
              <a:t> </a:t>
            </a:r>
            <a:r>
              <a:rPr sz="2200" spc="105" dirty="0"/>
              <a:t>EVALUATION</a:t>
            </a:r>
            <a:endParaRPr sz="2200"/>
          </a:p>
        </p:txBody>
      </p:sp>
      <p:pic>
        <p:nvPicPr>
          <p:cNvPr id="2050" name="Picture 2" descr="C:\Users\SWAPNIL GHOSH\Download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035050"/>
            <a:ext cx="4876800" cy="4383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WAPNIL GHOSH\Download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720850"/>
            <a:ext cx="3719512" cy="2087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42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710" y="161289"/>
            <a:ext cx="300037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14" dirty="0"/>
              <a:t>PERFORMANCE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00" y="913449"/>
            <a:ext cx="5765766" cy="36268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94500" y="2482850"/>
            <a:ext cx="3416935" cy="2700020"/>
            <a:chOff x="6571839" y="4138455"/>
            <a:chExt cx="3416935" cy="2700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758" y="4143375"/>
              <a:ext cx="3406432" cy="2689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76758" y="4143375"/>
              <a:ext cx="3406775" cy="2689860"/>
            </a:xfrm>
            <a:custGeom>
              <a:avLst/>
              <a:gdLst/>
              <a:ahLst/>
              <a:cxnLst/>
              <a:rect l="l" t="t" r="r" b="b"/>
              <a:pathLst>
                <a:path w="3406775" h="2689859">
                  <a:moveTo>
                    <a:pt x="0" y="0"/>
                  </a:moveTo>
                  <a:lnTo>
                    <a:pt x="3406482" y="0"/>
                  </a:lnTo>
                  <a:lnTo>
                    <a:pt x="3406482" y="2689771"/>
                  </a:lnTo>
                  <a:lnTo>
                    <a:pt x="0" y="2689771"/>
                  </a:lnTo>
                  <a:lnTo>
                    <a:pt x="0" y="0"/>
                  </a:lnTo>
                  <a:close/>
                </a:path>
              </a:pathLst>
            </a:custGeom>
            <a:ln w="9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706" y="2991663"/>
            <a:ext cx="7940040" cy="1532255"/>
          </a:xfrm>
          <a:prstGeom prst="rect">
            <a:avLst/>
          </a:prstGeom>
        </p:spPr>
        <p:txBody>
          <a:bodyPr vert="horz" wrap="square" lIns="0" tIns="99686" rIns="0" bIns="0" rtlCol="0">
            <a:spAutoFit/>
          </a:bodyPr>
          <a:lstStyle/>
          <a:p>
            <a:pPr marL="12064" marR="5079" indent="635" algn="ctr">
              <a:lnSpc>
                <a:spcPts val="3729"/>
              </a:lnSpc>
              <a:spcBef>
                <a:spcPts val="785"/>
              </a:spcBef>
              <a:tabLst>
                <a:tab pos="2516261" algn="l"/>
                <a:tab pos="3049609" algn="l"/>
                <a:tab pos="5214113" algn="l"/>
              </a:tabLst>
            </a:pPr>
            <a:r>
              <a:rPr sz="3600" spc="155" dirty="0">
                <a:latin typeface="Calibri"/>
                <a:cs typeface="Calibri"/>
              </a:rPr>
              <a:t>COMPARISON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125" dirty="0">
                <a:latin typeface="Calibri"/>
                <a:cs typeface="Calibri"/>
              </a:rPr>
              <a:t>BETWEEN</a:t>
            </a:r>
            <a:r>
              <a:rPr sz="3600" dirty="0">
                <a:latin typeface="Calibri"/>
                <a:cs typeface="Calibri"/>
              </a:rPr>
              <a:t>	CNN,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VGG-</a:t>
            </a:r>
            <a:r>
              <a:rPr sz="3600" spc="-30" dirty="0">
                <a:latin typeface="Calibri"/>
                <a:cs typeface="Calibri"/>
              </a:rPr>
              <a:t>16, </a:t>
            </a:r>
            <a:r>
              <a:rPr sz="3600" spc="155" dirty="0">
                <a:latin typeface="Calibri"/>
                <a:cs typeface="Calibri"/>
              </a:rPr>
              <a:t>RESNET-</a:t>
            </a:r>
            <a:r>
              <a:rPr sz="3600" spc="-25" dirty="0">
                <a:latin typeface="Calibri"/>
                <a:cs typeface="Calibri"/>
              </a:rPr>
              <a:t>50,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86" dirty="0">
                <a:latin typeface="Calibri"/>
                <a:cs typeface="Calibri"/>
              </a:rPr>
              <a:t>LSTM(RNN),</a:t>
            </a:r>
            <a:r>
              <a:rPr sz="3600" spc="185" dirty="0">
                <a:latin typeface="Calibri"/>
                <a:cs typeface="Calibri"/>
              </a:rPr>
              <a:t> </a:t>
            </a:r>
            <a:r>
              <a:rPr sz="3600" spc="204" dirty="0">
                <a:latin typeface="Calibri"/>
                <a:cs typeface="Calibri"/>
              </a:rPr>
              <a:t>ALEXNET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spc="55" dirty="0">
                <a:latin typeface="Calibri"/>
                <a:cs typeface="Calibri"/>
              </a:rPr>
              <a:t>AND 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95" dirty="0">
                <a:latin typeface="Calibri"/>
                <a:cs typeface="Calibri"/>
              </a:rPr>
              <a:t>OO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330" dirty="0">
                <a:latin typeface="Calibri"/>
                <a:cs typeface="Calibri"/>
              </a:rPr>
              <a:t>L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90" dirty="0">
                <a:latin typeface="Calibri"/>
                <a:cs typeface="Calibri"/>
              </a:rPr>
              <a:t>N</a:t>
            </a:r>
            <a:r>
              <a:rPr sz="3600" spc="145" dirty="0">
                <a:latin typeface="Calibri"/>
                <a:cs typeface="Calibri"/>
              </a:rPr>
              <a:t>E</a:t>
            </a:r>
            <a:r>
              <a:rPr sz="3600" spc="-250" dirty="0">
                <a:latin typeface="Calibri"/>
                <a:cs typeface="Calibri"/>
              </a:rPr>
              <a:t>T</a:t>
            </a:r>
            <a:r>
              <a:rPr sz="3600" spc="27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71438"/>
            <a:ext cx="7451090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1010187" algn="l"/>
                <a:tab pos="4683305" algn="l"/>
              </a:tabLst>
            </a:pPr>
            <a:r>
              <a:rPr spc="155" dirty="0"/>
              <a:t>ROC</a:t>
            </a:r>
            <a:r>
              <a:rPr dirty="0"/>
              <a:t>	</a:t>
            </a:r>
            <a:r>
              <a:rPr spc="204" dirty="0"/>
              <a:t>CURVES</a:t>
            </a:r>
            <a:r>
              <a:rPr spc="281" dirty="0"/>
              <a:t> </a:t>
            </a:r>
            <a:r>
              <a:rPr spc="55" dirty="0"/>
              <a:t>AND</a:t>
            </a:r>
            <a:r>
              <a:rPr spc="281" dirty="0"/>
              <a:t> </a:t>
            </a:r>
            <a:r>
              <a:rPr spc="50" dirty="0"/>
              <a:t>AUC</a:t>
            </a:r>
            <a:r>
              <a:rPr dirty="0"/>
              <a:t>	</a:t>
            </a:r>
            <a:r>
              <a:rPr spc="151" dirty="0"/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900" y="425451"/>
            <a:ext cx="8276206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2971"/>
            <a:ext cx="8940800" cy="49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698">
              <a:spcBef>
                <a:spcPts val="115"/>
              </a:spcBef>
              <a:tabLst>
                <a:tab pos="928279" algn="l"/>
                <a:tab pos="4299167" algn="l"/>
                <a:tab pos="6974796" algn="l"/>
                <a:tab pos="7328457" algn="l"/>
                <a:tab pos="8474520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4" dirty="0"/>
              <a:t>CURVES</a:t>
            </a:r>
            <a:r>
              <a:rPr sz="3100" spc="254" dirty="0"/>
              <a:t> </a:t>
            </a:r>
            <a:r>
              <a:rPr sz="3100" spc="65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5" dirty="0"/>
              <a:t>COMPARISON</a:t>
            </a:r>
            <a:r>
              <a:rPr sz="3100" dirty="0"/>
              <a:t>	</a:t>
            </a:r>
            <a:r>
              <a:rPr sz="3100" spc="610" dirty="0"/>
              <a:t>-</a:t>
            </a:r>
            <a:r>
              <a:rPr sz="3100" dirty="0"/>
              <a:t>	</a:t>
            </a:r>
            <a:r>
              <a:rPr sz="3100" spc="130" dirty="0"/>
              <a:t>CODE</a:t>
            </a:r>
            <a:r>
              <a:rPr sz="3100" dirty="0"/>
              <a:t>	</a:t>
            </a:r>
            <a:r>
              <a:rPr sz="3100" spc="235" dirty="0"/>
              <a:t>(I)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187450"/>
            <a:ext cx="7993370" cy="41636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357130"/>
            <a:ext cx="8981440" cy="491799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698">
              <a:spcBef>
                <a:spcPts val="114"/>
              </a:spcBef>
              <a:tabLst>
                <a:tab pos="914311" algn="l"/>
                <a:tab pos="4235673" algn="l"/>
                <a:tab pos="6870666" algn="l"/>
                <a:tab pos="7219247" algn="l"/>
                <a:tab pos="8348168" algn="l"/>
              </a:tabLst>
            </a:pPr>
            <a:r>
              <a:rPr sz="3100" spc="155" dirty="0"/>
              <a:t>ROC</a:t>
            </a:r>
            <a:r>
              <a:rPr sz="3100" dirty="0"/>
              <a:t>	</a:t>
            </a:r>
            <a:r>
              <a:rPr sz="3100" spc="200" dirty="0"/>
              <a:t>CURVES</a:t>
            </a:r>
            <a:r>
              <a:rPr sz="3100" spc="250" dirty="0"/>
              <a:t> </a:t>
            </a:r>
            <a:r>
              <a:rPr sz="3100" spc="70" dirty="0"/>
              <a:t>AND</a:t>
            </a:r>
            <a:r>
              <a:rPr sz="3100" spc="254" dirty="0"/>
              <a:t> </a:t>
            </a:r>
            <a:r>
              <a:rPr sz="3100" spc="60" dirty="0"/>
              <a:t>AUC</a:t>
            </a:r>
            <a:r>
              <a:rPr sz="3100" dirty="0"/>
              <a:t>	</a:t>
            </a:r>
            <a:r>
              <a:rPr sz="3100" spc="151" dirty="0"/>
              <a:t>COMPARISON</a:t>
            </a:r>
            <a:r>
              <a:rPr sz="3100" dirty="0"/>
              <a:t>	</a:t>
            </a:r>
            <a:r>
              <a:rPr sz="3100" spc="600" dirty="0"/>
              <a:t>-</a:t>
            </a:r>
            <a:r>
              <a:rPr sz="3100" dirty="0"/>
              <a:t>	</a:t>
            </a:r>
            <a:r>
              <a:rPr sz="3100" spc="135" dirty="0"/>
              <a:t>CODE</a:t>
            </a:r>
            <a:r>
              <a:rPr sz="3100" dirty="0"/>
              <a:t>	</a:t>
            </a:r>
            <a:r>
              <a:rPr sz="3100" spc="304" dirty="0"/>
              <a:t>(II)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88" y="882649"/>
            <a:ext cx="9822827" cy="441960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6" y="323944"/>
            <a:ext cx="6616065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2927065" algn="l"/>
                <a:tab pos="3627401" algn="l"/>
              </a:tabLst>
            </a:pPr>
            <a:r>
              <a:rPr spc="151" dirty="0"/>
              <a:t>COMPARISON</a:t>
            </a:r>
            <a:r>
              <a:rPr dirty="0"/>
              <a:t>	</a:t>
            </a:r>
            <a:r>
              <a:rPr spc="155" dirty="0"/>
              <a:t>OF</a:t>
            </a:r>
            <a:r>
              <a:rPr dirty="0"/>
              <a:t>	</a:t>
            </a:r>
            <a:r>
              <a:rPr spc="114" dirty="0"/>
              <a:t>PERFORMANCE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31033"/>
              </p:ext>
            </p:extLst>
          </p:nvPr>
        </p:nvGraphicFramePr>
        <p:xfrm>
          <a:off x="702606" y="1407010"/>
          <a:ext cx="8758893" cy="389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13"/>
                <a:gridCol w="1251356"/>
                <a:gridCol w="1251356"/>
                <a:gridCol w="1251356"/>
                <a:gridCol w="1251356"/>
                <a:gridCol w="1251356"/>
              </a:tblGrid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CLASSIFIER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Accuracy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Precision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Recall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Gill Sans MT"/>
                          <a:cs typeface="Gill Sans MT"/>
                        </a:rPr>
                        <a:t>F1-Score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AUC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5" dirty="0">
                          <a:latin typeface="Gill Sans MT"/>
                          <a:cs typeface="Gill Sans MT"/>
                        </a:rPr>
                        <a:t>CNN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Gill Sans MT"/>
                          <a:cs typeface="Gill Sans MT"/>
                        </a:rPr>
                        <a:t>VGG-</a:t>
                      </a:r>
                      <a:r>
                        <a:rPr sz="1700" spc="-25" dirty="0">
                          <a:latin typeface="Gill Sans MT"/>
                          <a:cs typeface="Gill Sans MT"/>
                        </a:rPr>
                        <a:t>16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0.99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85" dirty="0">
                          <a:latin typeface="Arial"/>
                          <a:cs typeface="Arial"/>
                        </a:rPr>
                        <a:t>RESNET-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50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0.83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Arial"/>
                          <a:cs typeface="Arial"/>
                        </a:rPr>
                        <a:t>LSTM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0.27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0.25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0.72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ALEXNET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0.75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0.73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534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GOOGLENET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0.78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0.76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700" spc="-20" dirty="0">
                          <a:latin typeface="Gill Sans MT"/>
                          <a:cs typeface="Gill Sans MT"/>
                        </a:rPr>
                        <a:t>0.97</a:t>
                      </a:r>
                      <a:endParaRPr sz="1700" dirty="0">
                        <a:latin typeface="Gill Sans MT"/>
                        <a:cs typeface="Gill Sans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FBFB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45" y="323945"/>
            <a:ext cx="2806066" cy="503983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</a:pPr>
            <a:r>
              <a:rPr spc="165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843" y="1252979"/>
            <a:ext cx="9483857" cy="4200502"/>
          </a:xfrm>
          <a:prstGeom prst="rect">
            <a:avLst/>
          </a:prstGeom>
        </p:spPr>
        <p:txBody>
          <a:bodyPr vert="horz" wrap="square" lIns="0" tIns="70478" rIns="0" bIns="0" rtlCol="0">
            <a:spAutoFit/>
          </a:bodyPr>
          <a:lstStyle/>
          <a:p>
            <a:pPr marL="12698" marR="5079">
              <a:lnSpc>
                <a:spcPts val="2720"/>
              </a:lnSpc>
              <a:spcBef>
                <a:spcPts val="555"/>
              </a:spcBef>
            </a:pPr>
            <a:r>
              <a:rPr sz="2600" dirty="0">
                <a:latin typeface="Gill Sans MT"/>
                <a:cs typeface="Gill Sans MT"/>
              </a:rPr>
              <a:t>GoogleNet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better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than</a:t>
            </a:r>
            <a:r>
              <a:rPr sz="2600" spc="-2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AlexNet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which,</a:t>
            </a:r>
            <a:r>
              <a:rPr sz="2600" spc="-22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in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turn,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7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better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than</a:t>
            </a:r>
            <a:r>
              <a:rPr sz="2600" spc="86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</a:t>
            </a:r>
            <a:r>
              <a:rPr sz="2600" spc="7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simpler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CNN.This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86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expected.</a:t>
            </a:r>
            <a:r>
              <a:rPr sz="2600" spc="-216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However, VGG-</a:t>
            </a:r>
            <a:r>
              <a:rPr sz="2600" dirty="0">
                <a:latin typeface="Gill Sans MT"/>
                <a:cs typeface="Gill Sans MT"/>
              </a:rPr>
              <a:t>16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and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spc="-60" dirty="0">
                <a:latin typeface="Gill Sans MT"/>
                <a:cs typeface="Gill Sans MT"/>
              </a:rPr>
              <a:t>RESNET-</a:t>
            </a:r>
            <a:r>
              <a:rPr sz="2600" dirty="0">
                <a:latin typeface="Gill Sans MT"/>
                <a:cs typeface="Gill Sans MT"/>
              </a:rPr>
              <a:t>50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much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better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than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the </a:t>
            </a:r>
            <a:r>
              <a:rPr sz="2600" dirty="0">
                <a:latin typeface="Gill Sans MT"/>
                <a:cs typeface="Gill Sans MT"/>
              </a:rPr>
              <a:t>other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models.This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is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because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they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were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directly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imported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spc="-21" dirty="0">
                <a:latin typeface="Gill Sans MT"/>
                <a:cs typeface="Gill Sans MT"/>
              </a:rPr>
              <a:t>from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Keras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spc="-21" dirty="0">
                <a:latin typeface="Gill Sans MT"/>
                <a:cs typeface="Gill Sans MT"/>
              </a:rPr>
              <a:t>library,</a:t>
            </a:r>
            <a:r>
              <a:rPr sz="2600" spc="-24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retaining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weights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that</a:t>
            </a:r>
            <a:r>
              <a:rPr sz="2600" spc="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they</a:t>
            </a:r>
            <a:r>
              <a:rPr sz="2600" spc="21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learned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whilst </a:t>
            </a:r>
            <a:r>
              <a:rPr sz="2600" dirty="0">
                <a:latin typeface="Gill Sans MT"/>
                <a:cs typeface="Gill Sans MT"/>
              </a:rPr>
              <a:t>being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trained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on</a:t>
            </a:r>
            <a:r>
              <a:rPr sz="2600" spc="7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-21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‘ImageNet’.This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probably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enhanced</a:t>
            </a:r>
            <a:r>
              <a:rPr sz="2600" spc="8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their </a:t>
            </a:r>
            <a:r>
              <a:rPr sz="2600" dirty="0">
                <a:latin typeface="Gill Sans MT"/>
                <a:cs typeface="Gill Sans MT"/>
              </a:rPr>
              <a:t>feature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detection</a:t>
            </a:r>
            <a:r>
              <a:rPr sz="2600" spc="2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ability.</a:t>
            </a:r>
            <a:endParaRPr sz="2600" dirty="0">
              <a:latin typeface="Gill Sans MT"/>
              <a:cs typeface="Gill Sans MT"/>
            </a:endParaRPr>
          </a:p>
          <a:p>
            <a:pPr marL="12698" marR="115559">
              <a:lnSpc>
                <a:spcPts val="2720"/>
              </a:lnSpc>
              <a:spcBef>
                <a:spcPts val="2475"/>
              </a:spcBef>
            </a:pPr>
            <a:r>
              <a:rPr sz="2600" spc="-10" dirty="0">
                <a:latin typeface="Gill Sans MT"/>
                <a:cs typeface="Gill Sans MT"/>
              </a:rPr>
              <a:t>Also,</a:t>
            </a:r>
            <a:r>
              <a:rPr sz="2600" spc="-229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LSTM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performed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poorly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but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this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was</a:t>
            </a:r>
            <a:r>
              <a:rPr sz="2600" spc="5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expected.</a:t>
            </a:r>
            <a:r>
              <a:rPr sz="2600" spc="-229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RNNs</a:t>
            </a:r>
            <a:r>
              <a:rPr sz="2600" spc="6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learn </a:t>
            </a:r>
            <a:r>
              <a:rPr sz="2600" dirty="0">
                <a:latin typeface="Gill Sans MT"/>
                <a:cs typeface="Gill Sans MT"/>
              </a:rPr>
              <a:t>patterns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within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sequences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and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spc="-21" dirty="0">
                <a:latin typeface="Gill Sans MT"/>
                <a:cs typeface="Gill Sans MT"/>
              </a:rPr>
              <a:t>CIFAR-</a:t>
            </a:r>
            <a:r>
              <a:rPr sz="2600" dirty="0">
                <a:latin typeface="Gill Sans MT"/>
                <a:cs typeface="Gill Sans MT"/>
              </a:rPr>
              <a:t>10</a:t>
            </a:r>
            <a:r>
              <a:rPr sz="2600" spc="5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dataset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simply</a:t>
            </a:r>
            <a:r>
              <a:rPr sz="2600" spc="44" dirty="0">
                <a:latin typeface="Gill Sans MT"/>
                <a:cs typeface="Gill Sans MT"/>
              </a:rPr>
              <a:t> </a:t>
            </a:r>
            <a:r>
              <a:rPr sz="2600" spc="-21" dirty="0">
                <a:latin typeface="Gill Sans MT"/>
                <a:cs typeface="Gill Sans MT"/>
              </a:rPr>
              <a:t>does </a:t>
            </a:r>
            <a:r>
              <a:rPr sz="2600" dirty="0">
                <a:latin typeface="Gill Sans MT"/>
                <a:cs typeface="Gill Sans MT"/>
              </a:rPr>
              <a:t>not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allow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this.</a:t>
            </a:r>
            <a:r>
              <a:rPr sz="2600" spc="-2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For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example,</a:t>
            </a:r>
            <a:r>
              <a:rPr sz="2600" spc="-239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two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pictures</a:t>
            </a:r>
            <a:r>
              <a:rPr sz="2600" spc="4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of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the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same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dog</a:t>
            </a:r>
            <a:r>
              <a:rPr sz="2600" spc="35" dirty="0">
                <a:latin typeface="Gill Sans MT"/>
                <a:cs typeface="Gill Sans MT"/>
              </a:rPr>
              <a:t> </a:t>
            </a:r>
            <a:r>
              <a:rPr sz="2600" spc="-21" dirty="0">
                <a:latin typeface="Gill Sans MT"/>
                <a:cs typeface="Gill Sans MT"/>
              </a:rPr>
              <a:t>from </a:t>
            </a:r>
            <a:r>
              <a:rPr sz="2600" dirty="0">
                <a:latin typeface="Gill Sans MT"/>
                <a:cs typeface="Gill Sans MT"/>
              </a:rPr>
              <a:t>different angles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would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have scarcely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any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common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sequences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spc="-25" dirty="0">
                <a:latin typeface="Gill Sans MT"/>
                <a:cs typeface="Gill Sans MT"/>
              </a:rPr>
              <a:t>of </a:t>
            </a:r>
            <a:r>
              <a:rPr sz="2600" dirty="0">
                <a:latin typeface="Gill Sans MT"/>
                <a:cs typeface="Gill Sans MT"/>
              </a:rPr>
              <a:t>pixel</a:t>
            </a:r>
            <a:r>
              <a:rPr sz="2600" spc="-30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intensities.</a:t>
            </a:r>
            <a:endParaRPr sz="26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842" y="2814923"/>
            <a:ext cx="6176645" cy="1831896"/>
          </a:xfrm>
          <a:prstGeom prst="rect">
            <a:avLst/>
          </a:prstGeom>
        </p:spPr>
        <p:txBody>
          <a:bodyPr vert="horz" wrap="square" lIns="0" tIns="163179" rIns="0" bIns="0" rtlCol="0">
            <a:spAutoFit/>
          </a:bodyPr>
          <a:lstStyle/>
          <a:p>
            <a:pPr marL="12698" marR="5079">
              <a:lnSpc>
                <a:spcPts val="6458"/>
              </a:lnSpc>
              <a:spcBef>
                <a:spcPts val="1285"/>
              </a:spcBef>
              <a:tabLst>
                <a:tab pos="2710552" algn="l"/>
              </a:tabLst>
            </a:pPr>
            <a:r>
              <a:rPr sz="6400" spc="344" dirty="0">
                <a:latin typeface="Calibri"/>
                <a:cs typeface="Calibri"/>
              </a:rPr>
              <a:t>MNIST</a:t>
            </a:r>
            <a:r>
              <a:rPr sz="6400" dirty="0">
                <a:latin typeface="Calibri"/>
                <a:cs typeface="Calibri"/>
              </a:rPr>
              <a:t>	</a:t>
            </a:r>
            <a:r>
              <a:rPr sz="6400" spc="1015" dirty="0">
                <a:latin typeface="Calibri"/>
                <a:cs typeface="Calibri"/>
              </a:rPr>
              <a:t>- </a:t>
            </a:r>
            <a:r>
              <a:rPr sz="6400" spc="445" dirty="0">
                <a:latin typeface="Calibri"/>
                <a:cs typeface="Calibri"/>
              </a:rPr>
              <a:t>CLASSIFICATION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703" y="3186331"/>
            <a:ext cx="1671320" cy="1092605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12698">
              <a:spcBef>
                <a:spcPts val="120"/>
              </a:spcBef>
            </a:pPr>
            <a:r>
              <a:rPr sz="7000" spc="60" dirty="0">
                <a:latin typeface="Calibri"/>
                <a:cs typeface="Calibri"/>
              </a:rPr>
              <a:t>CNN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078" y="99409"/>
            <a:ext cx="7608570" cy="996426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8">
              <a:spcBef>
                <a:spcPts val="90"/>
              </a:spcBef>
              <a:tabLst>
                <a:tab pos="3041988" algn="l"/>
                <a:tab pos="4243293" algn="l"/>
              </a:tabLst>
            </a:pPr>
            <a:r>
              <a:rPr spc="235" dirty="0"/>
              <a:t>IMPORTS</a:t>
            </a:r>
            <a:r>
              <a:rPr spc="265" dirty="0"/>
              <a:t> </a:t>
            </a:r>
            <a:r>
              <a:rPr spc="30" dirty="0"/>
              <a:t>AND</a:t>
            </a:r>
            <a:r>
              <a:rPr dirty="0"/>
              <a:t>	</a:t>
            </a:r>
            <a:r>
              <a:rPr spc="-21" dirty="0"/>
              <a:t>DATA</a:t>
            </a:r>
            <a:r>
              <a:rPr dirty="0"/>
              <a:t>	</a:t>
            </a:r>
            <a:r>
              <a:rPr spc="204" dirty="0"/>
              <a:t>PREPROCESSING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873250"/>
            <a:ext cx="9462921" cy="32004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90</TotalTime>
  <Words>1238</Words>
  <Application>Microsoft Office PowerPoint</Application>
  <PresentationFormat>Custom</PresentationFormat>
  <Paragraphs>798</Paragraphs>
  <Slides>242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51" baseType="lpstr">
      <vt:lpstr>Arial</vt:lpstr>
      <vt:lpstr>Times New Roman</vt:lpstr>
      <vt:lpstr>Franklin Gothic Medium</vt:lpstr>
      <vt:lpstr>Calibri</vt:lpstr>
      <vt:lpstr>Franklin Gothic Book</vt:lpstr>
      <vt:lpstr>Tunga</vt:lpstr>
      <vt:lpstr>Gill Sans MT</vt:lpstr>
      <vt:lpstr>Wingdings</vt:lpstr>
      <vt:lpstr>Angles</vt:lpstr>
      <vt:lpstr>ML LAB Assignment 3</vt:lpstr>
      <vt:lpstr>PART 1</vt:lpstr>
      <vt:lpstr>HELPER FUNCTIONS 1 -</vt:lpstr>
      <vt:lpstr>HELPER FUNCTIONS 2 -</vt:lpstr>
      <vt:lpstr>WINE - CLASSIFICATION</vt:lpstr>
      <vt:lpstr>GAUSSIAN HMM</vt:lpstr>
      <vt:lpstr>GAUSSIAN HMM (NO PARAMETER TUNING)- CODE &amp; EVALUATION</vt:lpstr>
      <vt:lpstr>GAUSSIAN HMM (NO PARAMETER TUNING)- CONFUSION MATRIX AND LEARNING CURVE</vt:lpstr>
      <vt:lpstr>GAUSSIAN HMM (WITH PARAMETER TUNING)- CODE &amp; EVALUATION</vt:lpstr>
      <vt:lpstr>GAUSSIAN HMM (WITH PARAMETER TUNING)- CONFUSION MATRIX AND LEARNING CURVE</vt:lpstr>
      <vt:lpstr>HMM WITH GAUSSIAN MIXTURE MODEL EMISSIONS</vt:lpstr>
      <vt:lpstr>GMM HMM (NO PARAMETER TUNING)- CODE &amp; EVALUATION</vt:lpstr>
      <vt:lpstr>GMM HMM (NO PARAMETER TUNING)- CONFUSION MATRIX AND LEARNING CURVE</vt:lpstr>
      <vt:lpstr>GMM HMM (WITH PARAMETER TUNING)- CODE &amp; EVALUATION</vt:lpstr>
      <vt:lpstr>GMM HMM (WITH PARAMETER TUNING)- CONFUSION MATRIX AND LEARNING CURVE</vt:lpstr>
      <vt:lpstr>COMPARISON BETWEEN GAUSSIAN HMM AND GMM HMM.</vt:lpstr>
      <vt:lpstr>ROC CURVES AND AUC COMPARISON</vt:lpstr>
      <vt:lpstr>ROC CURVES AND AUC COMPARISON - CODE</vt:lpstr>
      <vt:lpstr>COMPARISON OF PERFORMANCE</vt:lpstr>
      <vt:lpstr>IONOSPHERE - CLASSIFICATION</vt:lpstr>
      <vt:lpstr>GAUSSIAN HMM</vt:lpstr>
      <vt:lpstr>GAUSSIAN HMM (NO PARAMETER TUNING)- CODE &amp; EVALUATION</vt:lpstr>
      <vt:lpstr>GAUSSIAN HMM (NO PARAMETER TUNING)- CONFUSION MATRIX AND LEARNING CURVE</vt:lpstr>
      <vt:lpstr>GAUSSIAN HMM (WITH PARAMETER TUNING)- CODE &amp; EVALUATION</vt:lpstr>
      <vt:lpstr>GAUSSIAN HMM (WITH PARAMETER TUNING)- CONFUSION MATRIX AND LEARNING CURVE</vt:lpstr>
      <vt:lpstr>HMM WITH GAUSSIAN MIXTURE MODEL EMISSIONS</vt:lpstr>
      <vt:lpstr>GMM HMM (NO PARAMETER TUNING)- CODE &amp; EVALUATION</vt:lpstr>
      <vt:lpstr>GMM HMM (NO PARAMETER TUNING)- CONFUSION MATRIX AND LEARNING CURVE</vt:lpstr>
      <vt:lpstr>GMM HMM (WITH PARAMETER TUNING)- CODE &amp; EVALUATION</vt:lpstr>
      <vt:lpstr>GMM HMM (WITH PARAMETER TUNING)- CONFUSION MATRIX AND LEARNING CURVE</vt:lpstr>
      <vt:lpstr>COMPARISON BETWEEN GAUSSIAN HMM AND GMM HMM.</vt:lpstr>
      <vt:lpstr>ROC CURVES AND AUC COMPARISON</vt:lpstr>
      <vt:lpstr>ROC CURVES AND AUC COMPARISON - CODE</vt:lpstr>
      <vt:lpstr>COMPARISON OF PERFORMANCE</vt:lpstr>
      <vt:lpstr>WISCONSIN BREAST CANCER - CLASSIFICATION</vt:lpstr>
      <vt:lpstr>GAUSSIAN HMM</vt:lpstr>
      <vt:lpstr>GAUSSIAN HMM (NO PARAMETER TUNING)- CODE &amp; EVALUATION</vt:lpstr>
      <vt:lpstr>GAUSSIAN HMM (NO PARAMETER TUNING)- CONFUSION MATRIX AND LEARNING CURVE</vt:lpstr>
      <vt:lpstr>GAUSSIAN HMM (WITH PARAMETER TUNING)- CODE &amp; EVALUATION</vt:lpstr>
      <vt:lpstr>GAUSSIAN HMM (WITH PARAMETER TUNING)- CONFUSION MATRIX AND LEARNING CURVE</vt:lpstr>
      <vt:lpstr>HMM WITH GAUSSIAN MIXTURE MODEL EMISSIONS</vt:lpstr>
      <vt:lpstr>GMM HMM (NO PARAMETER TUNING)- CODE &amp; EVALUATION</vt:lpstr>
      <vt:lpstr>GMM HMM (NO PARAMETER TUNING)- CONFUSION MATRIX AND LEARNING CURVE</vt:lpstr>
      <vt:lpstr>GMM HMM (WITH PARAMETER TUNING)- CODE &amp; EVALUATION</vt:lpstr>
      <vt:lpstr>GMM HMM (WITH PARAMETER TUNING)- CONFUSION MATRIX AND LEARNING CURVE</vt:lpstr>
      <vt:lpstr>COMPARISON BETWEEN GAUSSIAN HMM AND GMM HMM.</vt:lpstr>
      <vt:lpstr>ROC CURVES AND AUC COMPARISON</vt:lpstr>
      <vt:lpstr>ROC CURVES AND AUC COMPARISON - CODE</vt:lpstr>
      <vt:lpstr>COMPARISON OF PERFORMANCE</vt:lpstr>
      <vt:lpstr>PART 2 , 3</vt:lpstr>
      <vt:lpstr>CIFAR - CLASSIFICATION</vt:lpstr>
      <vt:lpstr>PowerPoint Presentation</vt:lpstr>
      <vt:lpstr>IMPORTS AND DATA PREPROCESSING</vt:lpstr>
      <vt:lpstr>MODEL ARCHITECTURE</vt:lpstr>
      <vt:lpstr>COMPILATION AND SUMMARY</vt:lpstr>
      <vt:lpstr>TRAINING AND SAVING</vt:lpstr>
      <vt:lpstr>TRAINING AND LOSS CURVES</vt:lpstr>
      <vt:lpstr>PERFORMANCE - CODE</vt:lpstr>
      <vt:lpstr>PERFORMANCE</vt:lpstr>
      <vt:lpstr>VGG-16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RESNET-50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RNN (LSTM)</vt:lpstr>
      <vt:lpstr>IMAGE PROCESSING AND MODEL ARCHITECTURE</vt:lpstr>
      <vt:lpstr>COMPILATION AND SUMMARY</vt:lpstr>
      <vt:lpstr>TRAINING AND SAVING</vt:lpstr>
      <vt:lpstr>TRAINING AND LOSS CURVES</vt:lpstr>
      <vt:lpstr>PERFORMANCE</vt:lpstr>
      <vt:lpstr>ALEXNET</vt:lpstr>
      <vt:lpstr>MODEL ARCHITECTURE - I</vt:lpstr>
      <vt:lpstr>MODEL ARCHITECTURE - II</vt:lpstr>
      <vt:lpstr>TRAINING AND SAVING</vt:lpstr>
      <vt:lpstr>TRAINING AND LOSS CURVES</vt:lpstr>
      <vt:lpstr>PERFORMANCE</vt:lpstr>
      <vt:lpstr>GOOGLENET</vt:lpstr>
      <vt:lpstr>IMPORTS, DATA PREPROCESSING AND INCEPTION MODULE</vt:lpstr>
      <vt:lpstr>MODEL ARCHITECTURE</vt:lpstr>
      <vt:lpstr>COMPILATION</vt:lpstr>
      <vt:lpstr>TRAINING</vt:lpstr>
      <vt:lpstr>TRAINING AND LOSS CURVES</vt:lpstr>
      <vt:lpstr>PERFORMANCE</vt:lpstr>
      <vt:lpstr>COMPARISON BETWEEN CNN, VGG-16, RESNET-50, LSTM(RNN), ALEXNET AND GOOGLENET.</vt:lpstr>
      <vt:lpstr>ROC CURVES AND AUC COMPARISON</vt:lpstr>
      <vt:lpstr>ROC CURVES AND AUC COMPARISON - CODE (I)</vt:lpstr>
      <vt:lpstr>ROC CURVES AND AUC COMPARISON - CODE (II)</vt:lpstr>
      <vt:lpstr>COMPARISON OF PERFORMANCE</vt:lpstr>
      <vt:lpstr>CONCLUSION:</vt:lpstr>
      <vt:lpstr>MNIST - CLASSIFICATION</vt:lpstr>
      <vt:lpstr>PowerPoint Presentation</vt:lpstr>
      <vt:lpstr>IMPORTS AND DATA PREPROCESSING</vt:lpstr>
      <vt:lpstr>MODEL ARCHITECTURE</vt:lpstr>
      <vt:lpstr>COMPILATION AND SUMMARY</vt:lpstr>
      <vt:lpstr>TRAINING AND SAVING</vt:lpstr>
      <vt:lpstr>TRAINING AND LOSS CURVES</vt:lpstr>
      <vt:lpstr>PERFORMANCE - CODE</vt:lpstr>
      <vt:lpstr>PERFORMANCE</vt:lpstr>
      <vt:lpstr>VGG-16</vt:lpstr>
      <vt:lpstr>IMPORTS, DATA PREPROCESSING &amp; ARCHITECTURE</vt:lpstr>
      <vt:lpstr>COMPILATION AND SUMMARY</vt:lpstr>
      <vt:lpstr>TRAINING AND SAVING</vt:lpstr>
      <vt:lpstr>TRAINING AND LOSS CURVES</vt:lpstr>
      <vt:lpstr>PERFORMANCE - CODE</vt:lpstr>
      <vt:lpstr>PERFORMANCE</vt:lpstr>
      <vt:lpstr>RESNET-50</vt:lpstr>
      <vt:lpstr>IMPORTS, DATA PREPROCESSING &amp; ARCHITECTURE</vt:lpstr>
      <vt:lpstr>COMPILATION AND SUMMARY</vt:lpstr>
      <vt:lpstr>TRAINING AND SAVING</vt:lpstr>
      <vt:lpstr>TRAINING AND LOSS CURVES</vt:lpstr>
      <vt:lpstr>PERFORMANCE - CODE</vt:lpstr>
      <vt:lpstr>PERFORMANCE</vt:lpstr>
      <vt:lpstr>RNN (LSTM)</vt:lpstr>
      <vt:lpstr>ARCHITECTURE AND COMPILATION</vt:lpstr>
      <vt:lpstr>TRAINING AND SAVING</vt:lpstr>
      <vt:lpstr>TRAINING AND LOSS CURVES</vt:lpstr>
      <vt:lpstr>PERFORMANCE - CODE</vt:lpstr>
      <vt:lpstr>PERFORMANCE</vt:lpstr>
      <vt:lpstr>ALEXNET</vt:lpstr>
      <vt:lpstr>IMPORTS &amp; DATA PREPROCESSING</vt:lpstr>
      <vt:lpstr>MODEL ARCHITECTURE - I</vt:lpstr>
      <vt:lpstr>MODEL ARCHITECTURE - II</vt:lpstr>
      <vt:lpstr>TRAINING AND SAVING</vt:lpstr>
      <vt:lpstr>TRAINING AND LOSS CURVES</vt:lpstr>
      <vt:lpstr>PERFORMANCE</vt:lpstr>
      <vt:lpstr>GOOGLENET</vt:lpstr>
      <vt:lpstr>IMPORTS, DATA PREPROCESSING AND INCEPTION MODULE</vt:lpstr>
      <vt:lpstr>MODEL ARCHITECTURE</vt:lpstr>
      <vt:lpstr>COMPILATION</vt:lpstr>
      <vt:lpstr>TRAINING</vt:lpstr>
      <vt:lpstr>TRAINING AND LOSS CURVES</vt:lpstr>
      <vt:lpstr>PERFORMANCE</vt:lpstr>
      <vt:lpstr>COMPARISON BETWEEN CNN, VGG-16, RESNET-50, LSTM(RNN), ALEXNET AND GOOGLENET.</vt:lpstr>
      <vt:lpstr>ROC CURVES AND AUC COMPARISON</vt:lpstr>
      <vt:lpstr>ROC CURVES AND AUC COMPARISON - CODE (I)</vt:lpstr>
      <vt:lpstr>ROC CURVES AND AUC COMPARISON - CODE (II)</vt:lpstr>
      <vt:lpstr>COMPARISON OF PERFORMANCE</vt:lpstr>
      <vt:lpstr>CONCLUSION:</vt:lpstr>
      <vt:lpstr>SAVEE - CLASSIFICATION</vt:lpstr>
      <vt:lpstr>CONVERSION TO WAVEFORM (IMAGE)</vt:lpstr>
      <vt:lpstr>IMPORTS AND CLASS NAMES</vt:lpstr>
      <vt:lpstr>AUDIO PREPROCESSING</vt:lpstr>
      <vt:lpstr>LOADING THE IMAGES INTO TRAIN AND TEST DATASETS</vt:lpstr>
      <vt:lpstr>BREAKING THE DATASETS INTO IMAGES AND LABELS</vt:lpstr>
      <vt:lpstr>PowerPoint Presentation</vt:lpstr>
      <vt:lpstr>IMPORTS AND MODEL ARCHITECTURE</vt:lpstr>
      <vt:lpstr>COMPILATION AND SUMMARY</vt:lpstr>
      <vt:lpstr>TRAINING AND SAVING</vt:lpstr>
      <vt:lpstr>TRAINING AND LOSS CURVES</vt:lpstr>
      <vt:lpstr>PERFORMANCE - CODE</vt:lpstr>
      <vt:lpstr>PERFORMANCE</vt:lpstr>
      <vt:lpstr>VGG-16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RESNET-50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RNN (LSTM)</vt:lpstr>
      <vt:lpstr>MODEL  ARCHITECTURE AND COMPILATION</vt:lpstr>
      <vt:lpstr>TRAINING AND SAVING</vt:lpstr>
      <vt:lpstr>TRAINING AND LOSS CURVES</vt:lpstr>
      <vt:lpstr>PERFORMANCE</vt:lpstr>
      <vt:lpstr>ALEXNET</vt:lpstr>
      <vt:lpstr>MODEL ARCHITECTURE - I</vt:lpstr>
      <vt:lpstr>MODEL ARCHITECTURE - II</vt:lpstr>
      <vt:lpstr>TRAINING AND SAVING</vt:lpstr>
      <vt:lpstr>TRAINING AND LOSS CURVES</vt:lpstr>
      <vt:lpstr>PERFORMANCE</vt:lpstr>
      <vt:lpstr>GOOGLENET</vt:lpstr>
      <vt:lpstr>IMPORTS, DATA PREPROCESSING AND INCEPTION MODULE</vt:lpstr>
      <vt:lpstr>MODEL ARCHITECTURE</vt:lpstr>
      <vt:lpstr>COMPILATION</vt:lpstr>
      <vt:lpstr>TRAINING</vt:lpstr>
      <vt:lpstr>TRAINING AND LOSS CURVES</vt:lpstr>
      <vt:lpstr>PERFORMANCE</vt:lpstr>
      <vt:lpstr>COMPARISON BETWEEN CNN, VGG-16, RESNET-50, LSTM(RNN), ALEXNET AND GOOGLENET.</vt:lpstr>
      <vt:lpstr>ROC CURVES AND AUC COMPARISON</vt:lpstr>
      <vt:lpstr>ROC CURVES AND AUC COMPARISON - CODE (I)</vt:lpstr>
      <vt:lpstr>ROC CURVES AND AUC COMPARISON - CODE (II)</vt:lpstr>
      <vt:lpstr>COMPARISON OF PERFORMANCE</vt:lpstr>
      <vt:lpstr>PowerPoint Presentation</vt:lpstr>
      <vt:lpstr>EmoDB - CLASSIFICATION</vt:lpstr>
      <vt:lpstr>CONVERSION TO WAVEFORM (IMAGE)</vt:lpstr>
      <vt:lpstr>IMPORTS AND CLASS NAMES</vt:lpstr>
      <vt:lpstr>AUDIO PREPROCESSING</vt:lpstr>
      <vt:lpstr>LOADING THE IMAGES INTO TRAIN AND TEST DATASETS</vt:lpstr>
      <vt:lpstr>PowerPoint Presentation</vt:lpstr>
      <vt:lpstr>IMPORTS AND MODEL ARCHITECTURE</vt:lpstr>
      <vt:lpstr>COMPILATION AND SUMMARY</vt:lpstr>
      <vt:lpstr>TRAINING AND SAVING</vt:lpstr>
      <vt:lpstr>TRAINING AND LOSS CURVES</vt:lpstr>
      <vt:lpstr>PERFORMANCE - CODE</vt:lpstr>
      <vt:lpstr>PERFORMANCE</vt:lpstr>
      <vt:lpstr>VGG-16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RESNET-50</vt:lpstr>
      <vt:lpstr>IMPORTS, DATA PREPROCESSING &amp; ARCHITECTURE</vt:lpstr>
      <vt:lpstr>COMPILATION AND SUMMARY</vt:lpstr>
      <vt:lpstr>TRAINING AND SAVING</vt:lpstr>
      <vt:lpstr>TRAINING AND LOSS CURVES</vt:lpstr>
      <vt:lpstr>PERFORMANCE</vt:lpstr>
      <vt:lpstr>RNN (LSTM)</vt:lpstr>
      <vt:lpstr>MODEL ARCHITECTURE AND COMPILATION</vt:lpstr>
      <vt:lpstr>TRAINING AND SAVING</vt:lpstr>
      <vt:lpstr>TRAINING AND LOSS CURVES</vt:lpstr>
      <vt:lpstr>PERFORMANCE</vt:lpstr>
      <vt:lpstr>ALEXNET</vt:lpstr>
      <vt:lpstr>MODEL ARCHITECTURE - I</vt:lpstr>
      <vt:lpstr>MODEL ARCHITECTURE - II</vt:lpstr>
      <vt:lpstr>TRAINING AND SAVING</vt:lpstr>
      <vt:lpstr>TRAINING AND LOSS CURVES</vt:lpstr>
      <vt:lpstr>PERFORMANCE</vt:lpstr>
      <vt:lpstr>GOOGLENET</vt:lpstr>
      <vt:lpstr>IMPORTS, DATA PREPROCESSING AND INCEPTION MODULE</vt:lpstr>
      <vt:lpstr>MODEL ARCHITECTURE</vt:lpstr>
      <vt:lpstr>COMPILATION</vt:lpstr>
      <vt:lpstr>TRAINING</vt:lpstr>
      <vt:lpstr>TRAINING AND LOSS CURVES</vt:lpstr>
      <vt:lpstr>PERFORMANCE</vt:lpstr>
      <vt:lpstr>COMPARISON BETWEEN CNN, VGG-16, RESNET-50, LSTM(RNN), ALEXNET AND GOOGLENET.</vt:lpstr>
      <vt:lpstr>ROC CURVES AND AUC COMPARISON</vt:lpstr>
      <vt:lpstr>ROC CURVES AND AUC COMPARISON - CODE (I)</vt:lpstr>
      <vt:lpstr>ROC CURVES AND AUC COMPARISON - CODE (II)</vt:lpstr>
      <vt:lpstr>COMPARISON OF PERFORMANCE</vt:lpstr>
      <vt:lpstr>CONCLUSION: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ASSIGNMENT-3 MACHINE LEARNING LAB</dc:title>
  <dc:creator>Shourjya Ghosh</dc:creator>
  <cp:lastModifiedBy>SWAPNIL GHOSH</cp:lastModifiedBy>
  <cp:revision>12</cp:revision>
  <dcterms:created xsi:type="dcterms:W3CDTF">2022-07-29T06:03:48Z</dcterms:created>
  <dcterms:modified xsi:type="dcterms:W3CDTF">2022-10-07T05:08:23Z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2022-09-27T00:00:00Z</vt:filetime>
  </property>
  <property fmtid="{D5CDD505-2E9C-101B-9397-08002B2CF9AE}" pid="3" name="LastSaved">
    <vt:filetime>2022-09-27T00:00:00Z</vt:filetime>
  </property>
</Properties>
</file>